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421" r:id="rId3"/>
    <p:sldId id="258" r:id="rId4"/>
    <p:sldId id="264" r:id="rId5"/>
    <p:sldId id="265" r:id="rId6"/>
    <p:sldId id="436" r:id="rId7"/>
    <p:sldId id="266" r:id="rId8"/>
    <p:sldId id="275" r:id="rId9"/>
    <p:sldId id="267" r:id="rId10"/>
    <p:sldId id="268" r:id="rId11"/>
    <p:sldId id="270" r:id="rId12"/>
    <p:sldId id="269" r:id="rId13"/>
    <p:sldId id="271" r:id="rId14"/>
    <p:sldId id="273" r:id="rId15"/>
    <p:sldId id="438" r:id="rId16"/>
    <p:sldId id="439" r:id="rId17"/>
    <p:sldId id="444" r:id="rId18"/>
    <p:sldId id="450" r:id="rId19"/>
    <p:sldId id="445" r:id="rId20"/>
    <p:sldId id="446" r:id="rId21"/>
    <p:sldId id="447" r:id="rId22"/>
    <p:sldId id="448" r:id="rId23"/>
    <p:sldId id="456" r:id="rId24"/>
    <p:sldId id="451" r:id="rId25"/>
    <p:sldId id="453" r:id="rId26"/>
    <p:sldId id="452" r:id="rId27"/>
    <p:sldId id="454" r:id="rId28"/>
    <p:sldId id="458" r:id="rId29"/>
    <p:sldId id="459" r:id="rId30"/>
    <p:sldId id="460" r:id="rId31"/>
    <p:sldId id="461" r:id="rId32"/>
    <p:sldId id="462" r:id="rId33"/>
    <p:sldId id="463" r:id="rId3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4"/>
    <p:restoredTop sz="74836"/>
  </p:normalViewPr>
  <p:slideViewPr>
    <p:cSldViewPr snapToGrid="0">
      <p:cViewPr varScale="1">
        <p:scale>
          <a:sx n="119" d="100"/>
          <a:sy n="119" d="100"/>
        </p:scale>
        <p:origin x="1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40C74-3BF5-5E4E-9039-6B5FBCCD0432}" type="datetimeFigureOut">
              <a:t>2025/12/29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69867-1C8D-E143-B12F-D620AE1FA34F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926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5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18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1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20371-FB55-23EC-1472-8E4CF8CD5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BE3FB-A83C-560F-290F-54E5C1B93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ADFD8D-76FE-603B-DA40-522ED0C1F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858F5-E4F1-74D2-1CA3-767540432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98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FA274-8EEA-1659-1D93-DD09D77D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5E865-B159-8F39-B473-D9C75C3C9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A8C04-3021-5344-3B80-3D9F5E7B8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882A-D923-C714-0409-FEA1C4A23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35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7FB4-4578-FDCB-CD15-5F723894F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4B509-486A-319F-4EC8-BD7B27500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9ADA5-D3A6-04F4-B01C-3E4FDF7C0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23C70-9C08-BDBC-5FCF-567A858FB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7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6F078-1F44-4450-6FBC-B697620F8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D0007A-6EB5-1FCB-DF1B-08C790E66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B36FB-49CD-85E8-BF8B-77DAB4A1B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5172-F1F2-1CAF-E282-826F51220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4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4BBF8-13AF-C23B-D2CF-006E9A118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6ED95-9F87-0E14-E9B0-D2675D4E3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501F5-955E-4FD0-67C9-63E611E49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75D11-BF91-340F-B104-3B300D163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4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9C20-087A-841F-13A3-B289EAC7D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D58AF-B95A-A553-DBA5-C5BB380DC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B3292-1EA2-D930-2776-8CE6315B9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F53F8-06C3-7017-F731-247AA382F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2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A00BF-368E-6641-D304-F508E72D6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ACB13-730F-AEB3-D0DE-657F089D5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ECD5A-441E-0C0A-9596-B1074724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0517B-82F6-7BFE-02EF-8B43841D7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71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D84B9-E90F-4BD5-5EA4-02583A4BF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1B2E23-DBFD-6636-5C67-237A67B38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D2FFA-09C3-4ACB-6A3E-A61D7C502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EC2C1-C6D7-4586-D381-F90C3271B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54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86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C63F2-7B43-62F7-D4C5-069CA1CB3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D3B49-9CA5-5A5A-54C6-713D416CC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1F7734-55D8-44C1-E48F-D64B1847C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E274C-AAB7-CBE8-5165-B2F5ABAF3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62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A6FE9-5C56-111D-3D2B-69F88EB3E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F17B0-F78C-50EA-C0F9-B88CBFF6E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A29A72-E0A5-2371-4DDB-143CE78D2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7F0A1-B2AF-D756-FD5B-4E5395C73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37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89AF9-3401-28EF-A2AE-CD67940F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A094D-A386-F67E-212C-6344D04FA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03173-65B9-F794-7063-EC19D33D8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4466-2020-1FF8-F69A-6DE901EFC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75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E0B1D-F428-27E9-1A0D-5A919E9DD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72CDA-741E-BCFF-374D-C222C9976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08E98-6211-4259-BA3B-8980D23C8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45330-EE28-7A35-ED16-64F95A061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65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CB728-F1AC-8661-BEBE-2D48A425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A63B1-63E4-2E90-FCE5-E14744148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7DE1A-0FB6-4CDA-A8DE-6A2EFF996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56F0E-3BAF-6DF3-E69D-AD8C603C6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86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86BC9-6898-FB76-798F-13671E78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6FD03-F424-2A19-410B-F69520702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B5409-E967-48A6-4D26-AAA99974C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C2728-4B77-F67B-9D2B-DCF47D174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93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F2C14-F350-DF53-94F3-4CBAC80DE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2F547-0CDC-9F6A-A796-5C0C267D3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3124A-CA53-4F39-AD09-540894F02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f(\bx)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51454-D20E-4ED4-3621-F2D8CDAD2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50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3900F-46CE-10C8-EBDA-FE63FCAC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9CC24-854E-1DB4-1A22-5FEF806D8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3E068-E067-272F-37EB-382A8F6AE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\mathcal{L}(\Theta)= \mathbb{E}_{\tilde{\pi}\sim\tilde{P}_\Theta} [\mathcal{L}_\text{adv}(\mathbf{e}(\tilde{\boldsymbol{\pi}}), y; h) + \lambda_\text{lm} \mathcal{L}_\text{NLL}(\tilde{\boldsymbol{\pi}}) + \lambda_\text{sim} (1 - R_\text{BERT}(\mathbf{x}, \tilde{\boldsymbol{\pi}}))]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\bar{e}(\pi_i) = \sum_{j=1}^V \pi_i^{(j)} \mathbf{e}_j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0B7DC-B103-545F-6634-C5B216E92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62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B266C-2597-D702-0EED-830ED21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235F6-C609-B387-ED03-D5D361E1D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C4574-6B48-96A8-CC5B-31F16E63A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\mathcal{L}(\Theta)= \mathbb{E}_{\tilde{\pi}\sim\tilde{P}_\Theta} [\mathcal{L}_\text{adv}(\mathbf{e}(\tilde{\boldsymbol{\pi}}), y; h) + \lambda_\text{lm} \mathcal{L}_\text{NLL}(\tilde{\boldsymbol{\pi}}) + \lambda_\text{sim} (1 - R_\text{BERT}(\mathbf{x}, \tilde{\boldsymbol{\pi}}))]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\bar{e}(\pi_i) = \sum_{j=1}^V \pi_i^{(j)} \mathbf{e}_j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0B517-AF9E-5B10-1175-E526F727C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64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81A65-6F96-44E9-4A0D-F5EB88C7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16D3AD-8B05-DC4F-5C81-FBEAFFC74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D2744-81B2-9330-0FB5-A19B19142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\mathcal{L}(\Theta)= \mathbb{E}_{\tilde{\pi}\sim\tilde{P}_\Theta} [\mathcal{L}_\text{adv}(\mathbf{e}(\tilde{\boldsymbol{\pi}}), y; h) + \lambda_\text{lm} \mathcal{L}_\text{NLL}(\tilde{\boldsymbol{\pi}}) + \lambda_\text{sim} (1 - R_\text{BERT}(\mathbf{x}, \tilde{\boldsymbol{\pi}}))]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\bar{e}(\pi_i) = \sum_{j=1}^V \pi_i^{(j)} \mathbf{e}_j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E0AAF-AC1D-DDC4-8AEB-340D61D24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92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18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\min_{\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{t}}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{x}\sim\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{D}} [\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{L}_\text{adv}(\tilde{y}, f([\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{t};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{x}]))]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\min_{\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{e}'_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\in \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{V}} [\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{e}'_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\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]^\top \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{L}_\text{adv}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69867-1C8D-E143-B12F-D620AE1FA34F}" type="slidenum"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073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\underset{\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}{\textnormal{max}}\hspace{.1in} \ell(f(\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), y=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0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-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\lambda c(\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^0)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\begin{array}{cc}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\underset{\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}{\textnormal{max}}\hspace{.1in} &amp; \ell(f(\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), y=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0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)\\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\textnormal{s.t.} &amp; c(\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, 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^0)&lt;C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\end{array}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\ell(f(\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mathbf{x}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), y=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0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 = 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-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\log(1+\exp(\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mathbf{w}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^\top 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mathbf{x}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88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c(\bx,\bx^0)=\|\bx-\bx^0\|_2^2 = \sum_{j=1}^{n}|x_j-x_j^0|^2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c(\bx,\bx^0;\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{\alpha})= \sum_{j=1}^{n}\alpha_j|x_j-x_j^0|^2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\ell(f(\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), y=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7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\nabla_{\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^{(t)}}[\ell(f(\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^{(t)}), y=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0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)-\lambda c(\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^{(t)}, 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^0)]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/>
              <a:t>^{(t+1)}\leftarrow 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/>
              <a:t>^{(t)}+\eta 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\nabla_{\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^{(t)}}[\ell(f(\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^{(t)}), y=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0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)-\lambda c(\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^{(t)}, 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^0)]</a:t>
            </a:r>
          </a:p>
          <a:p>
            <a:endParaRPr lang="en-US"/>
          </a:p>
          <a:p>
            <a:endParaRPr lang="en-US"/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\nabla_{\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^{(t)}}[\ell(f(\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^{(t)}), y=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0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)-\lambda c(\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^{(t)}, 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^0)]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=(\sigma(-\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w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^\top 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)-1)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\mathbf{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w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}+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\lambda 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^0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-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^{(t)})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60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\begin{array}{cc}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\underset{\bx}{\textnormal{min}}\hspace{.1in} &amp; c(\bx,\bx^0)\\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\textnormal{s.t.} &amp; f(\bx)=t\neq y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\end{array}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\begin{array}{cc}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\underset{\bx}{\textnormal{min}}\hspace{.1in} &amp; c(\bx,\bx^0)\\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\textnormal{s.t.} &amp; f(\bx)\neq y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\end{array}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\underset{\bx}{\textnormal{min}}\hspace{.1in} h(\bx,\bw,t) + \lambda c(\bx,\bx^{0})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h(\bx,\bw,t)=\textnormal{max}\{-\gamma, \textnormal{max}_{y \neq t} g_y(\bx)-g_t(\bx)\}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1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y=f(\bx)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^\top \bx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f(\bx^\prime)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\underset{\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textnormal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{min}}\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{.1in} (f(\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)-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y’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)^2+\lambda c(\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^0)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\underset{\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textnormal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{max}}\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{.1in} (f(\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)-f(\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^0))^2 - \lambda c(\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^0)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{x}^{(t+1)}\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{x}^{(t)}-\eta [(f(\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{x})-y')\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{w} +\lambda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{x}^{(t)}-\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{x}^0)]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81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\underset{\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}{\textnormal{max}}\hspace{.1in} \ell(\tilde{f}(\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), y=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0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)-\lambda</a:t>
            </a:r>
            <a:r>
              <a:rPr lang="zh-CN" altLang="en-US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c(\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, 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^0)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\underset{\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}{\textnormal{max}}\hspace{.1in} \ell(\tilde{f}(\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), y=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0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)-\lambda_1 c(\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, 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x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^0) + \lambda_2 \sum_{i:y_i=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0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}k(\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mathbf{x}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, \</a:t>
            </a:r>
            <a:r>
              <a:rPr lang="en-US" altLang="zh-CN">
                <a:solidFill>
                  <a:srgbClr val="000000"/>
                </a:solidFill>
                <a:effectLst/>
                <a:latin typeface="Monaco" pitchFamily="2" charset="77"/>
              </a:rPr>
              <a:t>mathbf{x}</a:t>
            </a:r>
            <a:r>
              <a:rPr lang="en-US">
                <a:solidFill>
                  <a:srgbClr val="000000"/>
                </a:solidFill>
                <a:effectLst/>
                <a:latin typeface="Monaco" pitchFamily="2" charset="77"/>
              </a:rPr>
              <a:t>^{(i)})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7CA79-C786-1945-90AC-2ED82CF6A086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0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BBED-8F4B-8F5E-020D-627318E1F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3ED0F1-1976-8503-1077-321A0E504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980A1-91D9-D593-5748-8BA68B08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F6013-C978-062E-F928-3DA11924B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763EC-ABC5-4480-1B1D-AF6271DF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554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4156-3951-B81A-B5BA-70E2A7D8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4B2FB-E1AC-86C7-8DFC-63E1195B7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CF687-CF9C-CB51-AD98-DD40D416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9FEA2-8531-2E02-EEFC-1A8AA7B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59C29-D8F6-1C12-B303-951C2A4E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3190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7F367-954C-FF0D-F1DA-AF8F562B9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7E51B-9995-54F2-D621-66912916F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AD4C-FA20-D461-B34E-800B60BB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041F5-2ECF-D7E3-FC65-0E8B0DD6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9162B-A115-C3D0-F404-BD229B2F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248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CF14-0EA0-3023-B1DC-508C8F56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3B03D-A5B2-334E-DE09-A294D225E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8BB27-96B0-808B-B3D8-DEA0BA2D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87DF5-EF63-191F-F052-4AEF613B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0B47-F840-A9EB-B2AA-AD4BBDCA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369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0F53-2089-22B3-3626-0B651F8F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A0C77-4831-CB39-5F74-CAD7E15B2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67E8D-A97E-DE24-1C77-236BB289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B0B4-7332-5A63-5001-32B459DE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6B82B-F599-8E6A-8CCB-8D33C7E4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94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71DC-7BC0-8CA5-06DA-A8DC375B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70112-347D-E356-A5FD-6501D4C64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B9D55-AF14-9177-CE41-5318F9F32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CDC8A-7A97-2A4B-C8C0-AE1D5891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912B0-7002-22D1-86BE-F4F4FEDBA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81D76-242C-8442-7464-A864DA392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718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2BAA-02EF-8DE7-3DF8-50D7798DA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8EB71-216D-4A05-F17C-1AACCC0B9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77ECB-7E9C-5845-4821-484611363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D6B52-615E-E96F-D6A4-5364020C2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B0D01-BBF8-DDBE-65E9-5BBD4A468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39A9-9DC0-94A7-6809-9FF4943E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C08296-30A8-93C9-EF77-40FD9E018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2634BB-8ECC-FC8E-3015-E7A9370C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767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0F91-34F7-84F4-EE0B-84F4C448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A5003-8730-4EA7-1BD9-6519521E0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58FE8-0317-5FFB-67B2-E90AE172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B3EBB-6BD7-B8D1-AE32-A9B4514B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23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D45B3-10E7-04DC-8090-077A48B3D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58B80-BC7B-3550-D846-239150EBD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A62DA-7CD6-F11F-2572-A2F73994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968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A5DC-8DBC-E42C-FDF2-6E32F6A5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1AA7-5600-A9E8-C3D8-3129F7BA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A87AF-8389-20EA-C268-8993F1FDC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404AE-1AE7-53BC-9675-087CCE4D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BC3C4-0495-459E-F7AB-0141CA9A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E3C89-38B6-BD0A-3DED-34674CBB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246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C39F-ED7F-28C3-49FB-3703D97F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098AB9-E3CC-5203-7BBE-E5531E624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3CA53-97F3-B2C5-907E-64F824768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0FFA5-8089-6097-4F67-F0BA5C7F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F53D9-7FFC-A240-00B8-F2113F2D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4945A-FFD9-FD00-794F-7C95267A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186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F5620-7DD4-BB5A-6EC7-73A694C6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A75D1-9ECE-75DF-DCAE-9A212899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6672-D5B1-94F1-9A37-DD4CA9E2F5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8B026E-6213-3947-8563-D60935A72764}" type="datetimeFigureOut">
              <a:t>2025/12/29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9F087-79C9-2EE2-1FBD-A5C78D84A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7066F-2CF5-A594-29E4-8186A3DB2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2887DE-27DE-CE42-8039-26FB5F7756A2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6981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image" Target="../media/image43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19.png"/><Relationship Id="rId15" Type="http://schemas.openxmlformats.org/officeDocument/2006/relationships/image" Target="../media/image57.png"/><Relationship Id="rId10" Type="http://schemas.openxmlformats.org/officeDocument/2006/relationships/image" Target="../media/image21.png"/><Relationship Id="rId4" Type="http://schemas.openxmlformats.org/officeDocument/2006/relationships/image" Target="../media/image48.sv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9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3C59-E31E-6334-3ED4-258821A00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AIAA 5047</a:t>
            </a:r>
            <a:br>
              <a:rPr lang="en-US"/>
            </a:br>
            <a:r>
              <a:rPr lang="en-US"/>
              <a:t>Responsible AI</a:t>
            </a:r>
            <a:br>
              <a:rPr lang="en-US"/>
            </a:br>
            <a:r>
              <a:rPr lang="en-US"/>
              <a:t>202</a:t>
            </a:r>
            <a:r>
              <a:rPr lang="en-US" altLang="zh-CN"/>
              <a:t>5</a:t>
            </a:r>
            <a:r>
              <a:rPr lang="en-US"/>
              <a:t> Fall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193AC-018D-2C48-F6E1-3FE7D9E81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/>
              <a:t>Sihong Xie, AI Thrust, Information Hub</a:t>
            </a:r>
          </a:p>
          <a:p>
            <a:r>
              <a:rPr lang="en-US" sz="3200" i="1">
                <a:solidFill>
                  <a:srgbClr val="AC8E68"/>
                </a:solidFill>
              </a:rPr>
              <a:t>Lecture 5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W2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201,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9-11:50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AM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F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53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Machine Learning cơ bản">
            <a:extLst>
              <a:ext uri="{FF2B5EF4-FFF2-40B4-BE49-F238E27FC236}">
                <a16:creationId xmlns:a16="http://schemas.microsoft.com/office/drawing/2014/main" id="{E6B82E64-D9A3-BCC3-6E3C-45DEB5845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330" y="1235056"/>
            <a:ext cx="3904311" cy="266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D0BD30-55E7-6290-8043-A7472A4A0C70}"/>
              </a:ext>
            </a:extLst>
          </p:cNvPr>
          <p:cNvSpPr txBox="1"/>
          <p:nvPr/>
        </p:nvSpPr>
        <p:spPr>
          <a:xfrm>
            <a:off x="270639" y="1330557"/>
            <a:ext cx="81063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Targeted attack: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hange the prediction to a target class</a:t>
            </a:r>
          </a:p>
          <a:p>
            <a:pPr lvl="1"/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Untargeted attack: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hange the prediction to </a:t>
            </a:r>
            <a:r>
              <a:rPr lang="en-US" sz="2200" b="1" i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any</a:t>
            </a: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different class</a:t>
            </a:r>
          </a:p>
          <a:p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 multi-class predictor takes a class with max score, we need a margin between the top and the remaining classes, so we can ask for more attack robustness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he target class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has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 least      more score than the runner-up.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AAA96-EB18-D7CC-10F6-DF0126131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082" y="2064061"/>
            <a:ext cx="222099" cy="2090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F10EE8-40B1-4AD4-4AED-D2EC80A1E1F1}"/>
              </a:ext>
            </a:extLst>
          </p:cNvPr>
          <p:cNvCxnSpPr>
            <a:cxnSpLocks/>
          </p:cNvCxnSpPr>
          <p:nvPr/>
        </p:nvCxnSpPr>
        <p:spPr>
          <a:xfrm>
            <a:off x="9888181" y="2168578"/>
            <a:ext cx="507182" cy="397493"/>
          </a:xfrm>
          <a:prstGeom prst="straightConnector1">
            <a:avLst/>
          </a:prstGeom>
          <a:ln w="158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3E00D-2CF5-6217-C6F6-F947FE430A25}"/>
              </a:ext>
            </a:extLst>
          </p:cNvPr>
          <p:cNvCxnSpPr>
            <a:cxnSpLocks/>
          </p:cNvCxnSpPr>
          <p:nvPr/>
        </p:nvCxnSpPr>
        <p:spPr>
          <a:xfrm flipV="1">
            <a:off x="9726829" y="2270265"/>
            <a:ext cx="43905" cy="260091"/>
          </a:xfrm>
          <a:prstGeom prst="straightConnector1">
            <a:avLst/>
          </a:prstGeom>
          <a:ln w="15875" cmpd="sng">
            <a:solidFill>
              <a:srgbClr val="0070C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B392BAD-5298-5EE7-260F-69B84B29E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631" y="1888498"/>
            <a:ext cx="2298424" cy="6794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BB740-88B8-C96D-767B-0339E7BF1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261" y="3232853"/>
            <a:ext cx="1864755" cy="679407"/>
          </a:xfrm>
          <a:prstGeom prst="rect">
            <a:avLst/>
          </a:prstGeom>
        </p:spPr>
      </p:pic>
      <p:pic>
        <p:nvPicPr>
          <p:cNvPr id="7176" name="Picture 8" descr="MUTCD Stop Sign - Claim Your 10% Discount">
            <a:extLst>
              <a:ext uri="{FF2B5EF4-FFF2-40B4-BE49-F238E27FC236}">
                <a16:creationId xmlns:a16="http://schemas.microsoft.com/office/drawing/2014/main" id="{DEB9EADD-0697-A404-881E-E640B2CF2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676" y="493744"/>
            <a:ext cx="715617" cy="71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Order Road Signs">
            <a:extLst>
              <a:ext uri="{FF2B5EF4-FFF2-40B4-BE49-F238E27FC236}">
                <a16:creationId xmlns:a16="http://schemas.microsoft.com/office/drawing/2014/main" id="{0449C86D-0223-8B17-8F34-6831C654A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228" y="3894359"/>
            <a:ext cx="907774" cy="9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A History of Color in Road Signs and Traffic Lights">
            <a:extLst>
              <a:ext uri="{FF2B5EF4-FFF2-40B4-BE49-F238E27FC236}">
                <a16:creationId xmlns:a16="http://schemas.microsoft.com/office/drawing/2014/main" id="{64F73454-8A33-FFF8-845B-F6AF9D68C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593" y="3922781"/>
            <a:ext cx="1090050" cy="8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82CCD0-B77E-2EBD-26BB-47DF1D1C6E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578" y="5218828"/>
            <a:ext cx="3358720" cy="4423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FF491A-2A2C-A988-D983-D6B51F024E51}"/>
              </a:ext>
            </a:extLst>
          </p:cNvPr>
          <p:cNvSpPr txBox="1"/>
          <p:nvPr/>
        </p:nvSpPr>
        <p:spPr>
          <a:xfrm>
            <a:off x="4783503" y="5218828"/>
            <a:ext cx="92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22A9C7-6BAA-4E36-984B-26CEA131CD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0997" y="5273946"/>
            <a:ext cx="5169135" cy="2888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C9F0D6-1618-FDEE-D10E-E26FB724A4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21781" y="5801109"/>
            <a:ext cx="169517" cy="2034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04DEDC4-A070-D242-C8C5-CADFB6F5FA5D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AC8E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Evading multi-class classifier</a:t>
            </a:r>
            <a:r>
              <a:rPr lang="en-US" altLang="zh-CN">
                <a:solidFill>
                  <a:srgbClr val="AC8E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24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4EFD21-6F12-8A71-6B75-6DE1C55456C6}"/>
              </a:ext>
            </a:extLst>
          </p:cNvPr>
          <p:cNvSpPr txBox="1"/>
          <p:nvPr/>
        </p:nvSpPr>
        <p:spPr>
          <a:xfrm>
            <a:off x="561897" y="1056999"/>
            <a:ext cx="68701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Linear regression model</a:t>
            </a:r>
          </a:p>
          <a:p>
            <a:endParaRPr lang="en-US" sz="24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Modify the input to change the model output value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 real number rather than a class)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.</a:t>
            </a:r>
            <a:endParaRPr lang="en-US" sz="22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Targeted attack to change the prediction to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Gradient update</a:t>
            </a:r>
          </a:p>
          <a:p>
            <a:pPr marL="1257300" lvl="2" indent="-342900">
              <a:buFont typeface="Wingdings" pitchFamily="2" charset="2"/>
              <a:buChar char="§"/>
            </a:pP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Intuition: move to or away from    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when under- or over-estimate the target value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Untargeted attack to move the prediction away from the original prediction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97DC03A-771A-D67A-A9FE-A49906F64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3819" y="1253847"/>
            <a:ext cx="4458181" cy="224721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14F761-7AE8-5C82-761E-36A9C44BDA62}"/>
              </a:ext>
            </a:extLst>
          </p:cNvPr>
          <p:cNvCxnSpPr/>
          <p:nvPr/>
        </p:nvCxnSpPr>
        <p:spPr>
          <a:xfrm>
            <a:off x="8112816" y="2579410"/>
            <a:ext cx="964096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A15584-45F1-C96B-A145-6FED3CFCD444}"/>
              </a:ext>
            </a:extLst>
          </p:cNvPr>
          <p:cNvCxnSpPr>
            <a:cxnSpLocks/>
          </p:cNvCxnSpPr>
          <p:nvPr/>
        </p:nvCxnSpPr>
        <p:spPr>
          <a:xfrm>
            <a:off x="8112816" y="2026131"/>
            <a:ext cx="2544417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876F74-550F-956E-3EEA-FF7BD2CB28DC}"/>
              </a:ext>
            </a:extLst>
          </p:cNvPr>
          <p:cNvCxnSpPr>
            <a:cxnSpLocks/>
          </p:cNvCxnSpPr>
          <p:nvPr/>
        </p:nvCxnSpPr>
        <p:spPr>
          <a:xfrm flipV="1">
            <a:off x="9076912" y="2579410"/>
            <a:ext cx="0" cy="55327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0A5947-F9A9-CC09-5B0E-C16FCEF0E11E}"/>
              </a:ext>
            </a:extLst>
          </p:cNvPr>
          <p:cNvCxnSpPr>
            <a:cxnSpLocks/>
          </p:cNvCxnSpPr>
          <p:nvPr/>
        </p:nvCxnSpPr>
        <p:spPr>
          <a:xfrm flipH="1" flipV="1">
            <a:off x="10650607" y="2015567"/>
            <a:ext cx="6626" cy="1117122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A51759F-A905-2517-F279-4072977F2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5387" y="3151870"/>
            <a:ext cx="294669" cy="277336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7671EAA6-C2E7-91DE-11DB-47EE63DD656F}"/>
              </a:ext>
            </a:extLst>
          </p:cNvPr>
          <p:cNvSpPr/>
          <p:nvPr/>
        </p:nvSpPr>
        <p:spPr>
          <a:xfrm rot="10800000">
            <a:off x="9646857" y="3244151"/>
            <a:ext cx="383010" cy="138747"/>
          </a:xfrm>
          <a:prstGeom prst="rightArrow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61FB4D-C12C-412F-BD6C-95E2F1568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882" y="1118708"/>
            <a:ext cx="1786283" cy="2885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A58F22-47F3-72E8-9D91-0BFEEB9EB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229" y="1450375"/>
            <a:ext cx="1786283" cy="2885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4D1E43-C984-88EF-AB77-D581AA055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618" y="1888566"/>
            <a:ext cx="520700" cy="254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E13BEC-8992-6815-5B41-449399A4C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393" y="2439498"/>
            <a:ext cx="482600" cy="241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5CC18A-A8A5-9E2F-D01E-204AC3159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6803" y="3195159"/>
            <a:ext cx="177800" cy="177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A50B725-1509-483D-B965-645AACACE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931" y="4276412"/>
            <a:ext cx="265769" cy="15186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DAC1362-AF7D-9A90-50E7-BBF5164973A2}"/>
              </a:ext>
            </a:extLst>
          </p:cNvPr>
          <p:cNvSpPr txBox="1"/>
          <p:nvPr/>
        </p:nvSpPr>
        <p:spPr>
          <a:xfrm>
            <a:off x="558799" y="6547548"/>
            <a:ext cx="72582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[1]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Großhans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Michael, et al.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games for adversarial regression problems. ICML 2013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68F07-7CA5-A860-CC1B-3B3A0F6C0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4273" y="2449335"/>
            <a:ext cx="208000" cy="28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55C0E-538A-B07A-E459-807FFB2B1C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8647" y="2887957"/>
            <a:ext cx="3646403" cy="433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32B98-5B83-0E04-2D12-FD5D0574F1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8647" y="5798846"/>
            <a:ext cx="3464152" cy="361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C6D73-FEDE-A543-BB05-4573A365BB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38647" y="3764472"/>
            <a:ext cx="5258526" cy="308461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9D52315A-6B77-DBEC-C488-C953787369F2}"/>
              </a:ext>
            </a:extLst>
          </p:cNvPr>
          <p:cNvSpPr/>
          <p:nvPr/>
        </p:nvSpPr>
        <p:spPr>
          <a:xfrm rot="5400000">
            <a:off x="9717968" y="2903113"/>
            <a:ext cx="276999" cy="160153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A324AA-423B-F4BA-B443-2134AD468C56}"/>
              </a:ext>
            </a:extLst>
          </p:cNvPr>
          <p:cNvSpPr txBox="1"/>
          <p:nvPr/>
        </p:nvSpPr>
        <p:spPr>
          <a:xfrm>
            <a:off x="9008422" y="3797429"/>
            <a:ext cx="207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Moving</a:t>
            </a:r>
            <a:r>
              <a:rPr lang="zh-CN" altLang="en-US" sz="18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</a:t>
            </a:r>
            <a:r>
              <a:rPr lang="en-US" altLang="zh-CN" sz="18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istance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911BA-04F1-57E3-9548-B861BED578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1590" y="3861445"/>
            <a:ext cx="685800" cy="241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0CD361-1002-2F49-C99E-E20B60D842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7910" y="4450595"/>
            <a:ext cx="208000" cy="28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C0FA67F-A2E4-F7EA-DBF6-1951BD522260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AC8E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Evading a regression model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5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galaxy&#10;&#10;Description automatically generated with medium confidence">
            <a:extLst>
              <a:ext uri="{FF2B5EF4-FFF2-40B4-BE49-F238E27FC236}">
                <a16:creationId xmlns:a16="http://schemas.microsoft.com/office/drawing/2014/main" id="{0F3B90C2-A34F-0554-C545-C33A3B64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04" y="1500618"/>
            <a:ext cx="4697895" cy="2500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BBFC16-F367-14CD-93DE-2068EFA51E82}"/>
              </a:ext>
            </a:extLst>
          </p:cNvPr>
          <p:cNvSpPr txBox="1"/>
          <p:nvPr/>
        </p:nvSpPr>
        <p:spPr>
          <a:xfrm>
            <a:off x="303412" y="1109154"/>
            <a:ext cx="693349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 target model is unknown to the attacker</a:t>
            </a:r>
            <a:r>
              <a:rPr lang="en-US" altLang="zh-CN" sz="2200" baseline="30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[1]</a:t>
            </a:r>
            <a:endParaRPr lang="en-US" sz="2200" baseline="30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Need to find a proxy model locally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Query the target model’s output at multiple variants of an input       , and use the data to construct a proxy model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Similar to the LIME explanation method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Global proxy model need a representive dataset, which requires too many queries to the target model and may be detected.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 the proxy model as in white box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 variant from [1]: also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make the attacking instance look like a “typical” negative instance.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FDE25-8AC8-05FC-B510-FC04817F7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124" y="2070743"/>
            <a:ext cx="294669" cy="2773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593326-B917-5AFA-ABFF-A638268473D8}"/>
              </a:ext>
            </a:extLst>
          </p:cNvPr>
          <p:cNvCxnSpPr>
            <a:cxnSpLocks/>
          </p:cNvCxnSpPr>
          <p:nvPr/>
        </p:nvCxnSpPr>
        <p:spPr>
          <a:xfrm>
            <a:off x="9248390" y="1648403"/>
            <a:ext cx="849086" cy="207866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9439B67-D3EE-6E12-E215-7A5AF2A73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64" y="3039925"/>
            <a:ext cx="294669" cy="277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8553BD-B128-EC8C-1E2E-8827B584B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6" y="2463813"/>
            <a:ext cx="419100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094CD1-5F04-221D-5809-8DF778E0E8CA}"/>
              </a:ext>
            </a:extLst>
          </p:cNvPr>
          <p:cNvSpPr txBox="1"/>
          <p:nvPr/>
        </p:nvSpPr>
        <p:spPr>
          <a:xfrm>
            <a:off x="560614" y="6395226"/>
            <a:ext cx="6788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Biggio, Battista, et al.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Evasion Attacks against Machine Learning at Test Time. ECML 2013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B85DF2-A5BD-569C-9F37-03112195E570}"/>
                  </a:ext>
                </a:extLst>
              </p:cNvPr>
              <p:cNvSpPr txBox="1"/>
              <p:nvPr/>
            </p:nvSpPr>
            <p:spPr>
              <a:xfrm>
                <a:off x="7634963" y="4186560"/>
                <a:ext cx="4416177" cy="969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 </a:t>
                </a:r>
                <a:r>
                  <a:rPr lang="en-US" altLang="zh-CN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k</a:t>
                </a:r>
                <a:r>
                  <a:rPr 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ernel function</a:t>
                </a:r>
                <a:r>
                  <a:rPr lang="zh-CN" alt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1" i="0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𝐱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𝐱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measures </a:t>
                </a:r>
                <a:r>
                  <a:rPr lang="en-US" altLang="zh-CN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similarity </a:t>
                </a:r>
                <a:r>
                  <a:rPr lang="en-US" altLang="zh-CN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between</a:t>
                </a:r>
                <a:r>
                  <a:rPr lang="zh-CN" alt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0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𝐱</m:t>
                    </m:r>
                  </m:oMath>
                </a14:m>
                <a:r>
                  <a:rPr lang="zh-CN" alt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and</a:t>
                </a:r>
                <a:r>
                  <a:rPr lang="zh-CN" alt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negative instance</a:t>
                </a:r>
                <a:r>
                  <a:rPr lang="zh-CN" alt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𝐱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B85DF2-A5BD-569C-9F37-03112195E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963" y="4186560"/>
                <a:ext cx="4416177" cy="969946"/>
              </a:xfrm>
              <a:prstGeom prst="rect">
                <a:avLst/>
              </a:prstGeom>
              <a:blipFill>
                <a:blip r:embed="rId6"/>
                <a:stretch>
                  <a:fillRect l="-860" t="-1282" r="-1146" b="-5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7E34D317-4C6E-51BA-6DD9-C3F88EA3E3D1}"/>
              </a:ext>
            </a:extLst>
          </p:cNvPr>
          <p:cNvSpPr/>
          <p:nvPr/>
        </p:nvSpPr>
        <p:spPr>
          <a:xfrm>
            <a:off x="9945832" y="2629871"/>
            <a:ext cx="200075" cy="18608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BC69B7-0048-1A89-77D4-78A7FE906009}"/>
              </a:ext>
            </a:extLst>
          </p:cNvPr>
          <p:cNvCxnSpPr>
            <a:cxnSpLocks/>
          </p:cNvCxnSpPr>
          <p:nvPr/>
        </p:nvCxnSpPr>
        <p:spPr>
          <a:xfrm flipV="1">
            <a:off x="9672933" y="2815202"/>
            <a:ext cx="272898" cy="283852"/>
          </a:xfrm>
          <a:prstGeom prst="straightConnector1">
            <a:avLst/>
          </a:prstGeom>
          <a:ln w="28575">
            <a:solidFill>
              <a:schemeClr val="accent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66BB680-E69C-2784-DE05-7B3DF12FB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310" y="5748846"/>
            <a:ext cx="6889445" cy="690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708BEA-4578-6E51-D844-913901B2D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310" y="4344233"/>
            <a:ext cx="4451670" cy="4946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70781A2-A317-7794-1687-C84264F640D0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AC8E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Black-box evasions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5A7F64-3A48-3A81-43FA-9AAD3C790311}"/>
                  </a:ext>
                </a:extLst>
              </p:cNvPr>
              <p:cNvSpPr txBox="1"/>
              <p:nvPr/>
            </p:nvSpPr>
            <p:spPr>
              <a:xfrm>
                <a:off x="7494105" y="317400"/>
                <a:ext cx="4697895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he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nonlinear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contour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represents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blackbox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model.</a:t>
                </a:r>
              </a:p>
              <a:p>
                <a:endParaRPr lang="en-US" altLang="zh-CN" sz="140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solid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line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represents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proxy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model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near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400" b="1" i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𝐱</m:t>
                        </m:r>
                      </m:e>
                      <m:sup>
                        <m:r>
                          <a:rPr lang="en-US" altLang="zh-CN" sz="1400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endParaRPr lang="en-CN" sz="1400"/>
              </a:p>
              <a:p>
                <a:endParaRPr lang="en-CN" sz="1400"/>
              </a:p>
              <a:p>
                <a:r>
                  <a:rPr lang="en-US" altLang="zh-CN" sz="1400"/>
                  <a:t>Purple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dots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are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moved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to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their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nearest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negative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neighbors.</a:t>
                </a:r>
                <a:endParaRPr lang="en-CN" sz="1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5A7F64-3A48-3A81-43FA-9AAD3C79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105" y="317400"/>
                <a:ext cx="4697895" cy="1169551"/>
              </a:xfrm>
              <a:prstGeom prst="rect">
                <a:avLst/>
              </a:prstGeom>
              <a:blipFill>
                <a:blip r:embed="rId9"/>
                <a:stretch>
                  <a:fillRect l="-269" b="-42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04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ED98CE-2AE6-B499-3CD1-62F2BCFE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05" y="1484679"/>
            <a:ext cx="4542302" cy="3364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E534A-05DE-D0A5-9599-87B553B0D120}"/>
              </a:ext>
            </a:extLst>
          </p:cNvPr>
          <p:cNvSpPr txBox="1"/>
          <p:nvPr/>
        </p:nvSpPr>
        <p:spPr>
          <a:xfrm>
            <a:off x="560615" y="1253847"/>
            <a:ext cx="72750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 attacker has access to the training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Can manipulate the dataset by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Inserting new training instances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For example, send a malicious email that can evade the detector and make it into the future training dataset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.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Modify existing instances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’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features and/or labels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For example,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creating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webpages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crawled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included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pre-training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LLM.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Two kinds of methods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Simple and heuristic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Bilevel optimization and game theory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3821C-806E-B1A9-707C-50B02C067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598" y="3763587"/>
            <a:ext cx="289169" cy="2669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B483F9A-E23B-85D6-29B7-27F82F3AB568}"/>
              </a:ext>
            </a:extLst>
          </p:cNvPr>
          <p:cNvSpPr/>
          <p:nvPr/>
        </p:nvSpPr>
        <p:spPr>
          <a:xfrm rot="21017993">
            <a:off x="8377905" y="3721747"/>
            <a:ext cx="3463724" cy="95802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2A4288-1005-6D5B-4DFD-2090FC70184F}"/>
              </a:ext>
            </a:extLst>
          </p:cNvPr>
          <p:cNvSpPr/>
          <p:nvPr/>
        </p:nvSpPr>
        <p:spPr>
          <a:xfrm rot="1264707">
            <a:off x="9020039" y="1444859"/>
            <a:ext cx="2321732" cy="3522809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AD7646-3A98-749B-D185-58F88A6F5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278" y="2264898"/>
            <a:ext cx="379656" cy="2952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C9460E-8991-EBBA-B3EB-EE67617503E1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AC8E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time attack: data poisoning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0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C9FBAF-13E0-4EBA-173D-8A177EA7EA4D}"/>
              </a:ext>
            </a:extLst>
          </p:cNvPr>
          <p:cNvSpPr txBox="1"/>
          <p:nvPr/>
        </p:nvSpPr>
        <p:spPr>
          <a:xfrm>
            <a:off x="560614" y="1253847"/>
            <a:ext cx="10816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Change the labels of some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training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data points</a:t>
            </a:r>
            <a:r>
              <a:rPr lang="en-US" altLang="zh-CN" sz="2200" baseline="30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[1]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:</a:t>
            </a:r>
            <a:endParaRPr lang="en-US" sz="22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(I)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If a point is far away from the decision boundary, then they are likely to be misclassified after label flipping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.</a:t>
            </a: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(II)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Support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vectors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are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those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instances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closest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boundary,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changing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their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labels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will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perturb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boundary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only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slightly.</a:t>
            </a: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Note: this is a white-box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poisoning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.</a:t>
            </a:r>
            <a:endParaRPr lang="en-US" sz="22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D23F81F-77AA-480F-6A21-2CC2BB04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197" y="3680148"/>
            <a:ext cx="5699638" cy="27116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59911-D840-A84F-5B95-BEE3A9F2B0F4}"/>
              </a:ext>
            </a:extLst>
          </p:cNvPr>
          <p:cNvCxnSpPr>
            <a:cxnSpLocks/>
          </p:cNvCxnSpPr>
          <p:nvPr/>
        </p:nvCxnSpPr>
        <p:spPr>
          <a:xfrm>
            <a:off x="2689211" y="4476401"/>
            <a:ext cx="1820655" cy="1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47AC3E-99A2-DC8C-C2B7-78C13F78CDD4}"/>
              </a:ext>
            </a:extLst>
          </p:cNvPr>
          <p:cNvSpPr txBox="1"/>
          <p:nvPr/>
        </p:nvSpPr>
        <p:spPr>
          <a:xfrm>
            <a:off x="347684" y="4120214"/>
            <a:ext cx="256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(I)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Flipping the labels of this support vectors (circled)</a:t>
            </a:r>
          </a:p>
          <a:p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won’t change the hyperplane too significantly.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A2E58C-ACF7-2050-E60F-BDAE7FC74B49}"/>
              </a:ext>
            </a:extLst>
          </p:cNvPr>
          <p:cNvCxnSpPr>
            <a:cxnSpLocks/>
          </p:cNvCxnSpPr>
          <p:nvPr/>
        </p:nvCxnSpPr>
        <p:spPr>
          <a:xfrm flipH="1">
            <a:off x="8244467" y="4992691"/>
            <a:ext cx="885524" cy="1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132E29-114B-50F5-0766-918B096FF802}"/>
              </a:ext>
            </a:extLst>
          </p:cNvPr>
          <p:cNvSpPr txBox="1"/>
          <p:nvPr/>
        </p:nvSpPr>
        <p:spPr>
          <a:xfrm>
            <a:off x="9283254" y="3907739"/>
            <a:ext cx="25610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(II) 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Flipping the labels of the training instances that are far away can rotate the hyperplane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more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significantly.</a:t>
            </a: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782566-2015-566C-4EA6-A6484E069AD4}"/>
              </a:ext>
            </a:extLst>
          </p:cNvPr>
          <p:cNvCxnSpPr>
            <a:cxnSpLocks/>
          </p:cNvCxnSpPr>
          <p:nvPr/>
        </p:nvCxnSpPr>
        <p:spPr>
          <a:xfrm flipH="1" flipV="1">
            <a:off x="6908035" y="4444221"/>
            <a:ext cx="2144954" cy="15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9C30D0-4897-E720-6AEE-52C43DBEB51F}"/>
              </a:ext>
            </a:extLst>
          </p:cNvPr>
          <p:cNvSpPr txBox="1"/>
          <p:nvPr/>
        </p:nvSpPr>
        <p:spPr>
          <a:xfrm>
            <a:off x="699868" y="6581001"/>
            <a:ext cx="7105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[1]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Biggio, Battista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vector machines under adversarial label noise. 2011. ICML Workshop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FDEFA7-6C4E-A4FA-1509-AB839F9F52EB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AC8E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Poisoning SVM: simple label flipping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6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FE60E5-70DB-0012-F5D5-7E1356C3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621F6EDF-8EA6-AD84-9592-D758DED394F0}"/>
              </a:ext>
            </a:extLst>
          </p:cNvPr>
          <p:cNvSpPr txBox="1"/>
          <p:nvPr/>
        </p:nvSpPr>
        <p:spPr>
          <a:xfrm>
            <a:off x="560614" y="1253846"/>
            <a:ext cx="6025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Stealing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data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from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another</a:t>
            </a:r>
            <a:endParaRPr lang="en-US" sz="22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Training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data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for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LLM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becomes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bottleneck.</a:t>
            </a: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90623E-059C-AFE4-0BA9-FCAAF2AAFDDF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Poisoning: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backdoor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3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EE0D76-A0C3-FE52-0CCC-914C4987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E77B5BB-F508-9390-E2BF-0BBDFA17A000}"/>
              </a:ext>
            </a:extLst>
          </p:cNvPr>
          <p:cNvSpPr txBox="1"/>
          <p:nvPr/>
        </p:nvSpPr>
        <p:spPr>
          <a:xfrm>
            <a:off x="560614" y="1253846"/>
            <a:ext cx="60251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size/architecture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Training-test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vs.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Pretraining-fine-tuning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Emergent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abilities.</a:t>
            </a:r>
            <a:endParaRPr lang="en-US" sz="22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3961FA-01B0-1388-23D1-F0E6009BEDCF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S&amp;P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issues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traditioal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vs.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foundational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06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9639A-1BA3-BA0E-F70E-23684F763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9BF943-D5E1-F6D4-F8D1-FCA562CC8F07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attacks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against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LM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182994-9375-B6AE-C88F-709B90E39204}"/>
              </a:ext>
            </a:extLst>
          </p:cNvPr>
          <p:cNvSpPr/>
          <p:nvPr/>
        </p:nvSpPr>
        <p:spPr>
          <a:xfrm>
            <a:off x="1058897" y="2679081"/>
            <a:ext cx="1552015" cy="9645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Pretrained</a:t>
            </a:r>
            <a:r>
              <a:rPr lang="zh-CN" altLang="en-US"/>
              <a:t> </a:t>
            </a:r>
            <a:r>
              <a:rPr lang="en-US" altLang="zh-CN"/>
              <a:t>model</a:t>
            </a:r>
            <a:r>
              <a:rPr lang="zh-CN" altLang="en-US"/>
              <a:t> </a:t>
            </a:r>
            <a:r>
              <a:rPr lang="en-US" altLang="zh-CN"/>
              <a:t>F</a:t>
            </a:r>
            <a:endParaRPr lang="en-CN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815AAA2-BDE8-0300-5967-D5F509B31B90}"/>
              </a:ext>
            </a:extLst>
          </p:cNvPr>
          <p:cNvSpPr/>
          <p:nvPr/>
        </p:nvSpPr>
        <p:spPr>
          <a:xfrm>
            <a:off x="2793383" y="3038707"/>
            <a:ext cx="568712" cy="24532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5768B0-036E-95D3-7CB0-434E6A515088}"/>
              </a:ext>
            </a:extLst>
          </p:cNvPr>
          <p:cNvSpPr/>
          <p:nvPr/>
        </p:nvSpPr>
        <p:spPr>
          <a:xfrm>
            <a:off x="3544566" y="2679081"/>
            <a:ext cx="1552015" cy="9645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Fine-tune</a:t>
            </a:r>
            <a:r>
              <a:rPr lang="zh-CN" altLang="en-US"/>
              <a:t> </a:t>
            </a:r>
            <a:r>
              <a:rPr lang="en-US" altLang="zh-CN"/>
              <a:t>model</a:t>
            </a:r>
            <a:r>
              <a:rPr lang="zh-CN" altLang="en-US"/>
              <a:t> </a:t>
            </a:r>
            <a:r>
              <a:rPr lang="en-US" altLang="zh-CN"/>
              <a:t>F</a:t>
            </a:r>
            <a:endParaRPr lang="en-CN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477DF86-8584-1934-A5E0-72687B542DA2}"/>
              </a:ext>
            </a:extLst>
          </p:cNvPr>
          <p:cNvSpPr/>
          <p:nvPr/>
        </p:nvSpPr>
        <p:spPr>
          <a:xfrm>
            <a:off x="5279052" y="3038707"/>
            <a:ext cx="1199752" cy="24532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ECE3A-72AA-5D3D-4657-936AF8E2C5F5}"/>
              </a:ext>
            </a:extLst>
          </p:cNvPr>
          <p:cNvSpPr txBox="1"/>
          <p:nvPr/>
        </p:nvSpPr>
        <p:spPr>
          <a:xfrm>
            <a:off x="5279052" y="2364051"/>
            <a:ext cx="1199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Fix</a:t>
            </a:r>
            <a:r>
              <a:rPr lang="zh-CN" altLang="en-US" b="1"/>
              <a:t> </a:t>
            </a:r>
            <a:r>
              <a:rPr lang="en-US" altLang="zh-CN" b="1"/>
              <a:t>model</a:t>
            </a:r>
          </a:p>
          <a:p>
            <a:r>
              <a:rPr lang="en-US" altLang="zh-CN" b="1"/>
              <a:t>weights</a:t>
            </a:r>
            <a:endParaRPr lang="en-CN" b="1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5AB704C-13D1-2F68-61A2-F1F20412F1AC}"/>
              </a:ext>
            </a:extLst>
          </p:cNvPr>
          <p:cNvSpPr/>
          <p:nvPr/>
        </p:nvSpPr>
        <p:spPr>
          <a:xfrm>
            <a:off x="6661275" y="2650756"/>
            <a:ext cx="1702141" cy="9645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 altLang="zh-CN"/>
              <a:t>classification</a:t>
            </a:r>
            <a:r>
              <a:rPr lang="zh-CN" altLang="en-US"/>
              <a:t> </a:t>
            </a:r>
            <a:r>
              <a:rPr lang="en-US" altLang="zh-CN"/>
              <a:t>or</a:t>
            </a:r>
            <a:r>
              <a:rPr lang="zh-CN" altLang="en-US"/>
              <a:t> </a:t>
            </a:r>
            <a:r>
              <a:rPr lang="en-US" altLang="zh-CN"/>
              <a:t>generation</a:t>
            </a:r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D19C5-9453-1C71-2724-520C694188AF}"/>
              </a:ext>
            </a:extLst>
          </p:cNvPr>
          <p:cNvSpPr txBox="1"/>
          <p:nvPr/>
        </p:nvSpPr>
        <p:spPr>
          <a:xfrm>
            <a:off x="7627434" y="2104612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Adversarial</a:t>
            </a:r>
            <a:r>
              <a:rPr lang="zh-CN" altLang="en-US" b="1"/>
              <a:t> </a:t>
            </a:r>
            <a:r>
              <a:rPr lang="en-US" altLang="zh-CN" b="1"/>
              <a:t>input</a:t>
            </a:r>
            <a:endParaRPr lang="en-CN" b="1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5F3660-E981-FDAB-CF1A-778BCCD86690}"/>
              </a:ext>
            </a:extLst>
          </p:cNvPr>
          <p:cNvSpPr/>
          <p:nvPr/>
        </p:nvSpPr>
        <p:spPr>
          <a:xfrm>
            <a:off x="6430675" y="972928"/>
            <a:ext cx="2163337" cy="96458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Attacker</a:t>
            </a:r>
            <a:r>
              <a:rPr lang="en-US" altLang="zh-CN">
                <a:solidFill>
                  <a:srgbClr val="FF0000"/>
                </a:solidFill>
              </a:rPr>
              <a:t>:</a:t>
            </a:r>
          </a:p>
          <a:p>
            <a:pPr algn="ctr"/>
            <a:r>
              <a:rPr lang="en-US" altLang="zh-CN">
                <a:solidFill>
                  <a:srgbClr val="FF0000"/>
                </a:solidFill>
              </a:rPr>
              <a:t>Create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adversarial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input</a:t>
            </a:r>
            <a:endParaRPr lang="en-CN">
              <a:solidFill>
                <a:srgbClr val="FF0000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4698C36-F38A-695F-3420-3D1BC4431EB3}"/>
              </a:ext>
            </a:extLst>
          </p:cNvPr>
          <p:cNvSpPr/>
          <p:nvPr/>
        </p:nvSpPr>
        <p:spPr>
          <a:xfrm rot="5400000">
            <a:off x="7254263" y="2174187"/>
            <a:ext cx="516159" cy="230183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93D95F2-D1F5-1D6E-1B30-F582B2A2A576}"/>
              </a:ext>
            </a:extLst>
          </p:cNvPr>
          <p:cNvSpPr/>
          <p:nvPr/>
        </p:nvSpPr>
        <p:spPr>
          <a:xfrm>
            <a:off x="8594012" y="3010382"/>
            <a:ext cx="568712" cy="24532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BC1F452-B436-C061-5590-FE88400B19FD}"/>
              </a:ext>
            </a:extLst>
          </p:cNvPr>
          <p:cNvSpPr/>
          <p:nvPr/>
        </p:nvSpPr>
        <p:spPr>
          <a:xfrm>
            <a:off x="9345195" y="2650756"/>
            <a:ext cx="1552015" cy="9645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Wrong</a:t>
            </a:r>
            <a:r>
              <a:rPr lang="zh-CN" altLang="en-US"/>
              <a:t> </a:t>
            </a:r>
            <a:r>
              <a:rPr lang="en-US" altLang="zh-CN"/>
              <a:t>or</a:t>
            </a:r>
            <a:r>
              <a:rPr lang="zh-CN" altLang="en-US"/>
              <a:t> </a:t>
            </a:r>
            <a:r>
              <a:rPr lang="en-US" altLang="zh-CN"/>
              <a:t>harmful</a:t>
            </a:r>
            <a:r>
              <a:rPr lang="zh-CN" altLang="en-US"/>
              <a:t> </a:t>
            </a:r>
            <a:r>
              <a:rPr lang="en-US" altLang="zh-CN"/>
              <a:t>output</a:t>
            </a:r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9ABDD7-96F8-FBAB-73AC-0CBA3B9D8602}"/>
              </a:ext>
            </a:extLst>
          </p:cNvPr>
          <p:cNvSpPr txBox="1"/>
          <p:nvPr/>
        </p:nvSpPr>
        <p:spPr>
          <a:xfrm>
            <a:off x="1043617" y="4109315"/>
            <a:ext cx="815768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Properties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adversarial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against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pretrained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LM: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Usually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blackbox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pre-training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expensive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pretraining.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Whitebox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attacks: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restricted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smaller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LMs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transfer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attacks.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Classification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generation: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generation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harder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eval.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Preserve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input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semantics/syntactics: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additional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rules,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NLL,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BERTScore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Char/token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level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manipulation: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influence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Optimal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position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manipulation: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random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  <a:r>
              <a:rPr lang="zh-CN" alt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optimal.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Manipulation: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deletion/addition/replacement.</a:t>
            </a:r>
            <a:endParaRPr lang="en-CN">
              <a:solidFill>
                <a:schemeClr val="tx2">
                  <a:lumMod val="25000"/>
                  <a:lumOff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665DBE5-26E9-35F0-B3E4-B8FF454D3F4E}"/>
              </a:ext>
            </a:extLst>
          </p:cNvPr>
          <p:cNvSpPr/>
          <p:nvPr/>
        </p:nvSpPr>
        <p:spPr>
          <a:xfrm>
            <a:off x="9145194" y="5000974"/>
            <a:ext cx="309756" cy="13473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6EB16-5A1B-5C06-D5C9-37A21144C137}"/>
              </a:ext>
            </a:extLst>
          </p:cNvPr>
          <p:cNvSpPr txBox="1"/>
          <p:nvPr/>
        </p:nvSpPr>
        <p:spPr>
          <a:xfrm>
            <a:off x="9767351" y="5357813"/>
            <a:ext cx="181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Essentially</a:t>
            </a:r>
            <a:r>
              <a:rPr lang="zh-CN" altLang="en-US"/>
              <a:t> </a:t>
            </a:r>
            <a:r>
              <a:rPr lang="en-US" altLang="zh-CN"/>
              <a:t>a</a:t>
            </a:r>
          </a:p>
          <a:p>
            <a:r>
              <a:rPr lang="en-US" altLang="zh-CN"/>
              <a:t>search</a:t>
            </a:r>
            <a:r>
              <a:rPr lang="zh-CN" altLang="en-US"/>
              <a:t> </a:t>
            </a:r>
            <a:r>
              <a:rPr lang="en-US" altLang="zh-CN"/>
              <a:t>problem.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878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97A5C-77CF-E8E2-F603-44345E09D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791EEC75-A545-A81B-4C4A-97176C65DA9E}"/>
              </a:ext>
            </a:extLst>
          </p:cNvPr>
          <p:cNvSpPr txBox="1"/>
          <p:nvPr/>
        </p:nvSpPr>
        <p:spPr>
          <a:xfrm>
            <a:off x="560614" y="1253846"/>
            <a:ext cx="98100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Simple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manipulation</a:t>
            </a:r>
            <a:r>
              <a:rPr lang="en-US" altLang="zh-CN" sz="2200" baseline="30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SR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: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Replace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word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with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its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synonyms;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RI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: Insert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randomly-picked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word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random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position;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RS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: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Swap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two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words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two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randomly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selected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positions;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RD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: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Delete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word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random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DCD6DA-0CE1-B4FE-CFD3-937A76A47741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Heuristic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manipulation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F41B7189-5E58-49F0-F11F-441BC06B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59" y="2745730"/>
            <a:ext cx="4473165" cy="3344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ECE97D-B3DB-3D5E-BB56-F0E9D204BCD0}"/>
              </a:ext>
            </a:extLst>
          </p:cNvPr>
          <p:cNvSpPr txBox="1"/>
          <p:nvPr/>
        </p:nvSpPr>
        <p:spPr>
          <a:xfrm>
            <a:off x="6096000" y="3531392"/>
            <a:ext cx="60997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Weaknesses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Do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not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consider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contexts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Cannot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preserve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semantics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fluency,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easy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detected.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001E9-C62D-D760-617E-DC778734FE19}"/>
              </a:ext>
            </a:extLst>
          </p:cNvPr>
          <p:cNvSpPr txBox="1"/>
          <p:nvPr/>
        </p:nvSpPr>
        <p:spPr>
          <a:xfrm>
            <a:off x="558800" y="6418389"/>
            <a:ext cx="9406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  <a:endParaRPr lang="en-US" altLang="zh-CN" sz="12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None/>
            </a:pPr>
            <a:r>
              <a:rPr lang="en-US" altLang="zh-CN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</a:t>
            </a:r>
            <a:r>
              <a:rPr lang="zh-CN" altLang="en-US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</a:t>
            </a:r>
            <a:r>
              <a:rPr lang="en-US" altLang="zh-CN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EDA: Easy Data Augmentation Techniques for Boosting Performance on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 Classification Tasks</a:t>
            </a:r>
            <a:r>
              <a:rPr lang="en-US" altLang="zh-CN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EMNLP</a:t>
            </a:r>
            <a:r>
              <a:rPr lang="zh-CN" altLang="en-US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2019.</a:t>
            </a:r>
            <a:endParaRPr lang="en-US" sz="12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947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E7EED-91B0-7E2B-41CF-48AC8322C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A21D5C3F-2EFC-68F6-3622-15017931952B}"/>
              </a:ext>
            </a:extLst>
          </p:cNvPr>
          <p:cNvSpPr txBox="1"/>
          <p:nvPr/>
        </p:nvSpPr>
        <p:spPr>
          <a:xfrm>
            <a:off x="560614" y="1253846"/>
            <a:ext cx="981002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Previous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work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has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some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weaknesses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Insertion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rare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tokens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won’t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preserving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syntactic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semantics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Discover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only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instances,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rather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than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rules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for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human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interpretation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subsequent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re-training.</a:t>
            </a: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729A85-E20A-6CBA-B831-049BF3CADF30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Heuristic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manipulation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Picture 7" descr="A close-up of a text&#10;&#10;AI-generated content may be incorrect.">
            <a:extLst>
              <a:ext uri="{FF2B5EF4-FFF2-40B4-BE49-F238E27FC236}">
                <a16:creationId xmlns:a16="http://schemas.microsoft.com/office/drawing/2014/main" id="{E076A679-2E77-43BD-07D2-13A412608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061829"/>
            <a:ext cx="7772400" cy="1584910"/>
          </a:xfrm>
          <a:prstGeom prst="rect">
            <a:avLst/>
          </a:prstGeom>
        </p:spPr>
      </p:pic>
      <p:pic>
        <p:nvPicPr>
          <p:cNvPr id="10" name="Picture 9" descr="A screenshot of a question&#10;&#10;AI-generated content may be incorrect.">
            <a:extLst>
              <a:ext uri="{FF2B5EF4-FFF2-40B4-BE49-F238E27FC236}">
                <a16:creationId xmlns:a16="http://schemas.microsoft.com/office/drawing/2014/main" id="{62587334-E3BD-E8E6-D5E4-DBB94D42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200" y="1253846"/>
            <a:ext cx="2887020" cy="249527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43FAB0-467E-F06F-CAE5-A1E0F0B2FBAE}"/>
              </a:ext>
            </a:extLst>
          </p:cNvPr>
          <p:cNvCxnSpPr>
            <a:cxnSpLocks/>
          </p:cNvCxnSpPr>
          <p:nvPr/>
        </p:nvCxnSpPr>
        <p:spPr>
          <a:xfrm>
            <a:off x="1821366" y="2263698"/>
            <a:ext cx="661639" cy="401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423389-9615-F353-5E76-1ED9963C9F34}"/>
              </a:ext>
            </a:extLst>
          </p:cNvPr>
          <p:cNvCxnSpPr>
            <a:cxnSpLocks/>
          </p:cNvCxnSpPr>
          <p:nvPr/>
        </p:nvCxnSpPr>
        <p:spPr>
          <a:xfrm>
            <a:off x="9148861" y="2300760"/>
            <a:ext cx="661639" cy="401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5">
            <a:extLst>
              <a:ext uri="{FF2B5EF4-FFF2-40B4-BE49-F238E27FC236}">
                <a16:creationId xmlns:a16="http://schemas.microsoft.com/office/drawing/2014/main" id="{00D040C1-E4F1-24AF-CC98-56970EEBB7E8}"/>
              </a:ext>
            </a:extLst>
          </p:cNvPr>
          <p:cNvSpPr txBox="1"/>
          <p:nvPr/>
        </p:nvSpPr>
        <p:spPr>
          <a:xfrm>
            <a:off x="560613" y="6395226"/>
            <a:ext cx="8204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Kurita, Keita, et al. Weight poisoning attacks on pre-trained models. ACL 2020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298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336F7-CC48-E912-2271-6D7B4E44E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1356B9-0E25-C750-A6BD-77F304848ABE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Agenda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3B27F-F3A1-5D59-A265-DE37F7C1D5CC}"/>
              </a:ext>
            </a:extLst>
          </p:cNvPr>
          <p:cNvSpPr txBox="1"/>
          <p:nvPr/>
        </p:nvSpPr>
        <p:spPr>
          <a:xfrm>
            <a:off x="301368" y="1866407"/>
            <a:ext cx="11589263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 to secure AI/ML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Attacks: adversarial, data poisoning, privacy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Defense: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Safety issues of LLMs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During different stages of pre-training, fine-tuning, prompt-tuning, instruction-tuning.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Different sorts of attacks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Hallucinations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RAG safety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Making LLMs safe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cleaning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RLHF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alignments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DC6E1E-0FA8-2487-76B7-CA791F9AD0D2}"/>
              </a:ext>
            </a:extLst>
          </p:cNvPr>
          <p:cNvCxnSpPr/>
          <p:nvPr/>
        </p:nvCxnSpPr>
        <p:spPr>
          <a:xfrm>
            <a:off x="4261449" y="925532"/>
            <a:ext cx="70564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3BF0F5A-183F-076C-7D6D-D2FB4C4AF6A7}"/>
              </a:ext>
            </a:extLst>
          </p:cNvPr>
          <p:cNvSpPr txBox="1"/>
          <p:nvPr/>
        </p:nvSpPr>
        <p:spPr>
          <a:xfrm>
            <a:off x="7207417" y="1046187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LLM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4A523-B389-F10A-5A00-2D97893C1AEE}"/>
              </a:ext>
            </a:extLst>
          </p:cNvPr>
          <p:cNvSpPr txBox="1"/>
          <p:nvPr/>
        </p:nvSpPr>
        <p:spPr>
          <a:xfrm>
            <a:off x="8207346" y="1046187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VLM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9D7CA-BD62-00D9-647A-6AC34CA53DFB}"/>
              </a:ext>
            </a:extLst>
          </p:cNvPr>
          <p:cNvSpPr txBox="1"/>
          <p:nvPr/>
        </p:nvSpPr>
        <p:spPr>
          <a:xfrm>
            <a:off x="9067112" y="1046187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(embodied) agents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84173-0D84-6019-8234-7726C2326C51}"/>
              </a:ext>
            </a:extLst>
          </p:cNvPr>
          <p:cNvSpPr txBox="1"/>
          <p:nvPr/>
        </p:nvSpPr>
        <p:spPr>
          <a:xfrm>
            <a:off x="4307458" y="1046187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Traditional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</a:t>
            </a:r>
            <a:endParaRPr lang="en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4CBDCDC0-3A12-6927-BBC5-A36671609F0A}"/>
              </a:ext>
            </a:extLst>
          </p:cNvPr>
          <p:cNvSpPr/>
          <p:nvPr/>
        </p:nvSpPr>
        <p:spPr>
          <a:xfrm>
            <a:off x="6784011" y="528833"/>
            <a:ext cx="310551" cy="2760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92C8A-69B1-1E7E-747B-AD0D02D155B6}"/>
              </a:ext>
            </a:extLst>
          </p:cNvPr>
          <p:cNvSpPr txBox="1"/>
          <p:nvPr/>
        </p:nvSpPr>
        <p:spPr>
          <a:xfrm>
            <a:off x="6606502" y="96872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</a:t>
            </a:r>
            <a:endParaRPr lang="en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D2AB13-820C-DEFA-0A91-6F50052C5EA0}"/>
              </a:ext>
            </a:extLst>
          </p:cNvPr>
          <p:cNvSpPr txBox="1"/>
          <p:nvPr/>
        </p:nvSpPr>
        <p:spPr>
          <a:xfrm>
            <a:off x="6597889" y="1046187"/>
            <a:ext cx="67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BERT</a:t>
            </a:r>
            <a:endParaRPr lang="en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7236D121-8729-C137-FB5E-693DC00AEB31}"/>
              </a:ext>
            </a:extLst>
          </p:cNvPr>
          <p:cNvSpPr/>
          <p:nvPr/>
        </p:nvSpPr>
        <p:spPr>
          <a:xfrm>
            <a:off x="558799" y="1794294"/>
            <a:ext cx="6137565" cy="1285336"/>
          </a:xfrm>
          <a:prstGeom prst="wedgeRectCallout">
            <a:avLst>
              <a:gd name="adj1" fmla="val 22994"/>
              <a:gd name="adj2" fmla="val -85294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48C8631F-CD68-DC00-8B85-42B4877F8ED1}"/>
              </a:ext>
            </a:extLst>
          </p:cNvPr>
          <p:cNvSpPr/>
          <p:nvPr/>
        </p:nvSpPr>
        <p:spPr>
          <a:xfrm>
            <a:off x="558799" y="3135703"/>
            <a:ext cx="11331832" cy="3126552"/>
          </a:xfrm>
          <a:prstGeom prst="wedgeRectCallout">
            <a:avLst>
              <a:gd name="adj1" fmla="val 8371"/>
              <a:gd name="adj2" fmla="val -106181"/>
            </a:avLst>
          </a:pr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BE6CF-D1F9-D8A4-4A27-EA0693CEFEC2}"/>
              </a:ext>
            </a:extLst>
          </p:cNvPr>
          <p:cNvSpPr txBox="1"/>
          <p:nvPr/>
        </p:nvSpPr>
        <p:spPr>
          <a:xfrm>
            <a:off x="8207346" y="1456297"/>
            <a:ext cx="1078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Next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lecture</a:t>
            </a:r>
            <a:endParaRPr lang="en-CN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52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8CF68-78A2-71B5-407E-C282ABA8C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346E09E-175B-02DC-3C0E-84895F6D9368}"/>
                  </a:ext>
                </a:extLst>
              </p:cNvPr>
              <p:cNvSpPr txBox="1"/>
              <p:nvPr/>
            </p:nvSpPr>
            <p:spPr>
              <a:xfrm>
                <a:off x="560613" y="1253846"/>
                <a:ext cx="10913991" cy="403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Semantically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Equivalent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Adversaries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Rules</a:t>
                </a:r>
                <a:r>
                  <a:rPr lang="en-US" altLang="zh-CN" sz="2200" baseline="300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[1]</a:t>
                </a:r>
                <a:endParaRPr lang="en-US" sz="2200" baseline="3000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Use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back-translation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with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translation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model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𝒈</m:t>
                    </m:r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Original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input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text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,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multiple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pivoting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languages,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find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𝒈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𝒈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))</m:t>
                    </m:r>
                  </m:oMath>
                </a14:m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Translation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models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already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ensure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b="1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fluency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,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while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translation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seeks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preserve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b="1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semantics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Some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back-translations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are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not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semantic-preserving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and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can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be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filtered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using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semantics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similarity</a:t>
                </a: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346E09E-175B-02DC-3C0E-84895F6D9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13" y="1253846"/>
                <a:ext cx="10913991" cy="4038093"/>
              </a:xfrm>
              <a:prstGeom prst="rect">
                <a:avLst/>
              </a:prstGeom>
              <a:blipFill>
                <a:blip r:embed="rId3"/>
                <a:stretch>
                  <a:fillRect l="-698" t="-940" b="-12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0B571DC-16B9-FDA1-C099-7CB2FD78548F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Heuristic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manipulation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50" name="Picture 2" descr="Text Data Augmentation with MarianMT">
            <a:extLst>
              <a:ext uri="{FF2B5EF4-FFF2-40B4-BE49-F238E27FC236}">
                <a16:creationId xmlns:a16="http://schemas.microsoft.com/office/drawing/2014/main" id="{ECD5A4A3-EC3F-A67E-BB29-9C2D112A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319" y="2503892"/>
            <a:ext cx="4111857" cy="14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expansion using back translation and paraphrasing for hate speech  detection - ScienceDirect">
            <a:extLst>
              <a:ext uri="{FF2B5EF4-FFF2-40B4-BE49-F238E27FC236}">
                <a16:creationId xmlns:a16="http://schemas.microsoft.com/office/drawing/2014/main" id="{686E6747-E4F1-A318-CB3C-9063CE19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681" y="2503891"/>
            <a:ext cx="1720680" cy="147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130B8A-58EC-DBAD-C6E3-63820D6E4A43}"/>
                  </a:ext>
                </a:extLst>
              </p:cNvPr>
              <p:cNvSpPr txBox="1"/>
              <p:nvPr/>
            </p:nvSpPr>
            <p:spPr>
              <a:xfrm>
                <a:off x="2313879" y="2692348"/>
                <a:ext cx="48507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1" i="1">
                          <a:latin typeface="Cambria Math" panose="02040503050406030204" pitchFamily="18" charset="0"/>
                          <a:ea typeface="Microsoft YaHei UI" panose="020B0503020204020204" pitchFamily="34" charset="-122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lang="en-CN" sz="22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130B8A-58EC-DBAD-C6E3-63820D6E4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879" y="2692348"/>
                <a:ext cx="48507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2ED70-FC45-FC1F-1D4F-52CA113FB983}"/>
                  </a:ext>
                </a:extLst>
              </p:cNvPr>
              <p:cNvSpPr txBox="1"/>
              <p:nvPr/>
            </p:nvSpPr>
            <p:spPr>
              <a:xfrm>
                <a:off x="2313879" y="3239429"/>
                <a:ext cx="48507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1" i="1">
                          <a:latin typeface="Cambria Math" panose="02040503050406030204" pitchFamily="18" charset="0"/>
                          <a:ea typeface="Microsoft YaHei UI" panose="020B0503020204020204" pitchFamily="34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sz="2200" b="1" i="1">
                          <a:latin typeface="Cambria Math" panose="02040503050406030204" pitchFamily="18" charset="0"/>
                          <a:ea typeface="Microsoft YaHei UI" panose="020B0503020204020204" pitchFamily="34" charset="-122"/>
                          <a:cs typeface="Arial" panose="020B0604020202020204" pitchFamily="34" charset="0"/>
                        </a:rPr>
                        <m:t>′</m:t>
                      </m:r>
                    </m:oMath>
                  </m:oMathPara>
                </a14:m>
                <a:endParaRPr lang="en-CN" sz="22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2ED70-FC45-FC1F-1D4F-52CA113FB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879" y="3239429"/>
                <a:ext cx="48507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B30B7A-5E22-88E7-5AA0-9BFD35A5ADEE}"/>
                  </a:ext>
                </a:extLst>
              </p:cNvPr>
              <p:cNvSpPr txBox="1"/>
              <p:nvPr/>
            </p:nvSpPr>
            <p:spPr>
              <a:xfrm>
                <a:off x="5060545" y="2464863"/>
                <a:ext cx="41817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>
                          <a:latin typeface="Cambria Math" panose="02040503050406030204" pitchFamily="18" charset="0"/>
                          <a:ea typeface="Microsoft YaHei UI" panose="020B0503020204020204" pitchFamily="34" charset="-122"/>
                          <a:cs typeface="Arial" panose="020B0604020202020204" pitchFamily="34" charset="0"/>
                        </a:rPr>
                        <m:t>𝑔</m:t>
                      </m:r>
                    </m:oMath>
                  </m:oMathPara>
                </a14:m>
                <a:endParaRPr lang="en-CN" sz="2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B30B7A-5E22-88E7-5AA0-9BFD35A5A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45" y="2464863"/>
                <a:ext cx="418170" cy="430887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9487C4-796F-2A64-1336-7C35B21B8A90}"/>
                  </a:ext>
                </a:extLst>
              </p:cNvPr>
              <p:cNvSpPr txBox="1"/>
              <p:nvPr/>
            </p:nvSpPr>
            <p:spPr>
              <a:xfrm>
                <a:off x="5060545" y="3772709"/>
                <a:ext cx="41817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0" i="1"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200" b="0" i="1"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200" b="0" i="1"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N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9487C4-796F-2A64-1336-7C35B21B8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45" y="3772709"/>
                <a:ext cx="418170" cy="430887"/>
              </a:xfrm>
              <a:prstGeom prst="rect">
                <a:avLst/>
              </a:prstGeom>
              <a:blipFill>
                <a:blip r:embed="rId9"/>
                <a:stretch>
                  <a:fillRect l="-2941" r="-41176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 up of a number&#10;&#10;AI-generated content may be incorrect.">
            <a:extLst>
              <a:ext uri="{FF2B5EF4-FFF2-40B4-BE49-F238E27FC236}">
                <a16:creationId xmlns:a16="http://schemas.microsoft.com/office/drawing/2014/main" id="{2FA0D3A3-2452-6B07-9CFC-9F92412F1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488" y="5408133"/>
            <a:ext cx="3495605" cy="9051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8071F5-91E5-E0DC-AB34-1F1ACF834D3D}"/>
              </a:ext>
            </a:extLst>
          </p:cNvPr>
          <p:cNvSpPr txBox="1"/>
          <p:nvPr/>
        </p:nvSpPr>
        <p:spPr>
          <a:xfrm>
            <a:off x="4694663" y="5491357"/>
            <a:ext cx="7248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sort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similarity</a:t>
            </a:r>
          </a:p>
          <a:p>
            <a:r>
              <a:rPr lang="en-US" altLang="zh-CN"/>
              <a:t>Denominator</a:t>
            </a:r>
            <a:r>
              <a:rPr lang="zh-CN" altLang="en-US"/>
              <a:t> </a:t>
            </a:r>
            <a:r>
              <a:rPr lang="en-US" altLang="zh-CN"/>
              <a:t>P(x|x)</a:t>
            </a:r>
            <a:r>
              <a:rPr lang="zh-CN" altLang="en-US"/>
              <a:t> </a:t>
            </a:r>
            <a:r>
              <a:rPr lang="en-US" altLang="zh-CN"/>
              <a:t>supposes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maximal</a:t>
            </a:r>
            <a:r>
              <a:rPr lang="zh-CN" altLang="en-US"/>
              <a:t> </a:t>
            </a:r>
            <a:r>
              <a:rPr lang="en-US" altLang="zh-CN"/>
              <a:t>similarity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normalizing</a:t>
            </a:r>
          </a:p>
          <a:p>
            <a:r>
              <a:rPr lang="en-US" altLang="zh-CN"/>
              <a:t>	(cannot</a:t>
            </a:r>
            <a:r>
              <a:rPr lang="zh-CN" altLang="en-US"/>
              <a:t> </a:t>
            </a:r>
            <a:r>
              <a:rPr lang="en-US" altLang="zh-CN"/>
              <a:t>compare</a:t>
            </a:r>
            <a:r>
              <a:rPr lang="zh-CN" altLang="en-US"/>
              <a:t> </a:t>
            </a:r>
            <a:r>
              <a:rPr lang="en-US" altLang="zh-CN"/>
              <a:t>P(x’|x)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P(z’|z)</a:t>
            </a:r>
            <a:r>
              <a:rPr lang="zh-CN" altLang="en-US"/>
              <a:t> </a:t>
            </a:r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length</a:t>
            </a:r>
            <a:r>
              <a:rPr lang="zh-CN" altLang="en-US"/>
              <a:t> </a:t>
            </a:r>
            <a:r>
              <a:rPr lang="en-US" altLang="zh-CN"/>
              <a:t>difference)</a:t>
            </a:r>
            <a:endParaRPr lang="en-C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172C3D-AF9D-6AA3-A578-4A0A3B97D26F}"/>
              </a:ext>
            </a:extLst>
          </p:cNvPr>
          <p:cNvCxnSpPr/>
          <p:nvPr/>
        </p:nvCxnSpPr>
        <p:spPr>
          <a:xfrm>
            <a:off x="7716644" y="3239429"/>
            <a:ext cx="555024" cy="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5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D6F6E-FC96-03E5-3C13-B957E0C72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7BA18FD5-A95E-A203-D4B2-6C8530DC7315}"/>
              </a:ext>
            </a:extLst>
          </p:cNvPr>
          <p:cNvSpPr txBox="1"/>
          <p:nvPr/>
        </p:nvSpPr>
        <p:spPr>
          <a:xfrm>
            <a:off x="560613" y="1253846"/>
            <a:ext cx="1091399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Semantically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Equivalent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Adversaries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Rules</a:t>
            </a:r>
            <a:r>
              <a:rPr lang="en-US" altLang="zh-CN" sz="2200" baseline="30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[1]</a:t>
            </a:r>
            <a:endParaRPr lang="en-US" sz="2200" baseline="30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Rule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generation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Replace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words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with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their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POS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tags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(noun,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verb,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adj,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…)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contexts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What-&gt;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Which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=&gt;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What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color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-&gt;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Which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lvl="1"/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Rule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selection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High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semantic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similarity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High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coverage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(generalizability)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training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instances.</a:t>
            </a: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944DC8-981A-EFFB-0919-BBF3556E0108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Heuristic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manipulation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Picture 4" descr="A close-up of a diagram&#10;&#10;AI-generated content may be incorrect.">
            <a:extLst>
              <a:ext uri="{FF2B5EF4-FFF2-40B4-BE49-F238E27FC236}">
                <a16:creationId xmlns:a16="http://schemas.microsoft.com/office/drawing/2014/main" id="{C717C46E-FBBF-DE5C-F255-F386AA7FD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2840030"/>
            <a:ext cx="7772400" cy="1458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0BC6F-55B2-F97A-1274-7F651E8D3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664" y="5287380"/>
            <a:ext cx="4714671" cy="801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055CEF-965C-E816-FA6C-B60C3F566616}"/>
              </a:ext>
            </a:extLst>
          </p:cNvPr>
          <p:cNvSpPr txBox="1"/>
          <p:nvPr/>
        </p:nvSpPr>
        <p:spPr>
          <a:xfrm>
            <a:off x="6759474" y="6088566"/>
            <a:ext cx="3387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SEA=1</a:t>
            </a:r>
            <a:r>
              <a:rPr lang="zh-CN" altLang="en-US"/>
              <a:t> </a:t>
            </a:r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attack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successful</a:t>
            </a:r>
          </a:p>
          <a:p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0</a:t>
            </a:r>
            <a:r>
              <a:rPr lang="zh-CN" altLang="en-US"/>
              <a:t> </a:t>
            </a:r>
            <a:r>
              <a:rPr lang="en-US" altLang="zh-CN"/>
              <a:t>otherwise.</a:t>
            </a:r>
            <a:endParaRPr lang="en-CN"/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6C4B3C3F-F24F-E9C6-0EB8-35E168EE86AD}"/>
              </a:ext>
            </a:extLst>
          </p:cNvPr>
          <p:cNvSpPr txBox="1"/>
          <p:nvPr/>
        </p:nvSpPr>
        <p:spPr>
          <a:xfrm>
            <a:off x="558800" y="6243421"/>
            <a:ext cx="6198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Ribeiro, Marco Tulio, et al. Semantically equivalent adversarial rules for debugging NLP models. ACL 2018.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2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ACFD1-184F-79E0-0109-58F9034B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2D7A54-FFC4-8150-8082-45073D7FB51E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Heuristic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manipulation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 descr="A list of words on a white background&#10;&#10;AI-generated content may be incorrect.">
            <a:extLst>
              <a:ext uri="{FF2B5EF4-FFF2-40B4-BE49-F238E27FC236}">
                <a16:creationId xmlns:a16="http://schemas.microsoft.com/office/drawing/2014/main" id="{192AD02C-AD75-9D52-F0E9-4C3A8ADC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510" y="1129641"/>
            <a:ext cx="4341542" cy="2920674"/>
          </a:xfrm>
          <a:prstGeom prst="rect">
            <a:avLst/>
          </a:prstGeom>
        </p:spPr>
      </p:pic>
      <p:pic>
        <p:nvPicPr>
          <p:cNvPr id="10" name="Picture 9" descr="A graph of a bar chart&#10;&#10;AI-generated content may be incorrect.">
            <a:extLst>
              <a:ext uri="{FF2B5EF4-FFF2-40B4-BE49-F238E27FC236}">
                <a16:creationId xmlns:a16="http://schemas.microsoft.com/office/drawing/2014/main" id="{E0C472E4-F789-7AFC-89E0-7B4270B4F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437" y="4050315"/>
            <a:ext cx="3503163" cy="2608379"/>
          </a:xfrm>
          <a:prstGeom prst="rect">
            <a:avLst/>
          </a:prstGeom>
        </p:spPr>
      </p:pic>
      <p:pic>
        <p:nvPicPr>
          <p:cNvPr id="12" name="Picture 11" descr="A graph of blue and green bars&#10;&#10;AI-generated content may be incorrect.">
            <a:extLst>
              <a:ext uri="{FF2B5EF4-FFF2-40B4-BE49-F238E27FC236}">
                <a16:creationId xmlns:a16="http://schemas.microsoft.com/office/drawing/2014/main" id="{739B7B04-D209-90D5-6D1D-1E3FE1787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050" y="4050314"/>
            <a:ext cx="3282408" cy="236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0F3E2A-00C9-E9B1-126A-3939E4D844EA}"/>
              </a:ext>
            </a:extLst>
          </p:cNvPr>
          <p:cNvSpPr txBox="1"/>
          <p:nvPr/>
        </p:nvSpPr>
        <p:spPr>
          <a:xfrm>
            <a:off x="186496" y="1186635"/>
            <a:ext cx="2341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SEAR</a:t>
            </a:r>
            <a:r>
              <a:rPr lang="zh-CN" altLang="en-US"/>
              <a:t> </a:t>
            </a:r>
            <a:r>
              <a:rPr lang="en-US" altLang="zh-CN"/>
              <a:t>discovers</a:t>
            </a:r>
            <a:r>
              <a:rPr lang="zh-CN" altLang="en-US"/>
              <a:t> </a:t>
            </a:r>
            <a:r>
              <a:rPr lang="en-US" altLang="zh-CN"/>
              <a:t>bugs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impact</a:t>
            </a:r>
            <a:br>
              <a:rPr lang="en-US" altLang="zh-CN"/>
            </a:br>
            <a:r>
              <a:rPr lang="en-US" altLang="zh-CN"/>
              <a:t>only</a:t>
            </a:r>
            <a:r>
              <a:rPr lang="zh-CN" altLang="en-US"/>
              <a:t> </a:t>
            </a:r>
            <a:r>
              <a:rPr lang="en-US" altLang="zh-CN"/>
              <a:t>tiny</a:t>
            </a:r>
            <a:r>
              <a:rPr lang="zh-CN" altLang="en-US"/>
              <a:t> </a:t>
            </a:r>
            <a:r>
              <a:rPr lang="en-US" altLang="zh-CN"/>
              <a:t>portions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input.</a:t>
            </a:r>
            <a:br>
              <a:rPr lang="en-US" altLang="zh-CN"/>
            </a:br>
            <a:r>
              <a:rPr lang="en-US" altLang="zh-CN"/>
              <a:t>These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bugs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may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make</a:t>
            </a:r>
            <a:br>
              <a:rPr lang="en-US" altLang="zh-CN"/>
            </a:br>
            <a:r>
              <a:rPr lang="en-US" altLang="zh-CN"/>
              <a:t>whole</a:t>
            </a:r>
            <a:r>
              <a:rPr lang="zh-CN" altLang="en-US"/>
              <a:t> </a:t>
            </a:r>
            <a:r>
              <a:rPr lang="en-US" altLang="zh-CN"/>
              <a:t>model</a:t>
            </a:r>
            <a:r>
              <a:rPr lang="zh-CN" altLang="en-US"/>
              <a:t> </a:t>
            </a:r>
            <a:r>
              <a:rPr lang="en-US" altLang="zh-CN"/>
              <a:t>useless,</a:t>
            </a:r>
          </a:p>
          <a:p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used</a:t>
            </a:r>
            <a:r>
              <a:rPr lang="zh-CN" altLang="en-US"/>
              <a:t> </a:t>
            </a:r>
            <a:r>
              <a:rPr lang="en-US" altLang="zh-CN"/>
              <a:t>for</a:t>
            </a:r>
          </a:p>
          <a:p>
            <a:r>
              <a:rPr lang="en-US" altLang="zh-CN" b="1"/>
              <a:t>adversarial</a:t>
            </a:r>
            <a:r>
              <a:rPr lang="zh-CN" altLang="en-US" b="1"/>
              <a:t> </a:t>
            </a:r>
            <a:r>
              <a:rPr lang="en-US" altLang="zh-CN" b="1"/>
              <a:t>training</a:t>
            </a:r>
            <a:r>
              <a:rPr lang="en-US" altLang="zh-CN"/>
              <a:t>.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137530-7816-8F44-5DA5-675B2DF62263}"/>
              </a:ext>
            </a:extLst>
          </p:cNvPr>
          <p:cNvSpPr txBox="1"/>
          <p:nvPr/>
        </p:nvSpPr>
        <p:spPr>
          <a:xfrm>
            <a:off x="225703" y="4170344"/>
            <a:ext cx="2341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Finding</a:t>
            </a:r>
            <a:r>
              <a:rPr lang="zh-CN" altLang="en-US"/>
              <a:t> </a:t>
            </a:r>
            <a:r>
              <a:rPr lang="en-US" altLang="zh-CN"/>
              <a:t>bugs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flip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predictions.</a:t>
            </a:r>
          </a:p>
          <a:p>
            <a:endParaRPr lang="en-US"/>
          </a:p>
          <a:p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humans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SEAR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complementary.</a:t>
            </a:r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6CEC5A-7762-927A-C48F-B610354D9AE6}"/>
              </a:ext>
            </a:extLst>
          </p:cNvPr>
          <p:cNvSpPr txBox="1"/>
          <p:nvPr/>
        </p:nvSpPr>
        <p:spPr>
          <a:xfrm>
            <a:off x="6250458" y="4170344"/>
            <a:ext cx="2341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efficient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human</a:t>
            </a:r>
            <a:r>
              <a:rPr lang="zh-CN" altLang="en-US"/>
              <a:t> </a:t>
            </a:r>
            <a:r>
              <a:rPr lang="en-US" altLang="zh-CN"/>
              <a:t>debugging:</a:t>
            </a:r>
            <a:br>
              <a:rPr lang="en-US" altLang="zh-CN"/>
            </a:br>
            <a:r>
              <a:rPr lang="en-US" altLang="zh-CN"/>
              <a:t>spending</a:t>
            </a:r>
            <a:r>
              <a:rPr lang="zh-CN" altLang="en-US"/>
              <a:t> </a:t>
            </a:r>
            <a:r>
              <a:rPr lang="en-US" altLang="zh-CN"/>
              <a:t>less</a:t>
            </a:r>
            <a:r>
              <a:rPr lang="zh-CN" altLang="en-US"/>
              <a:t> </a:t>
            </a:r>
            <a:r>
              <a:rPr lang="en-US" altLang="zh-CN"/>
              <a:t>time</a:t>
            </a:r>
          </a:p>
          <a:p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evaluate</a:t>
            </a:r>
            <a:r>
              <a:rPr lang="zh-CN" altLang="en-US"/>
              <a:t> </a:t>
            </a:r>
            <a:r>
              <a:rPr lang="en-US" altLang="zh-CN"/>
              <a:t>rules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SEAR.</a:t>
            </a:r>
            <a:endParaRPr lang="en-C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8D127-33CE-ADCB-2D41-062C5CDC1C6C}"/>
              </a:ext>
            </a:extLst>
          </p:cNvPr>
          <p:cNvCxnSpPr/>
          <p:nvPr/>
        </p:nvCxnSpPr>
        <p:spPr>
          <a:xfrm flipV="1">
            <a:off x="2174488" y="5163015"/>
            <a:ext cx="1639229" cy="484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367D09-1D2C-9470-4A8A-C29CD71EF5A8}"/>
              </a:ext>
            </a:extLst>
          </p:cNvPr>
          <p:cNvCxnSpPr>
            <a:cxnSpLocks/>
          </p:cNvCxnSpPr>
          <p:nvPr/>
        </p:nvCxnSpPr>
        <p:spPr>
          <a:xfrm flipV="1">
            <a:off x="2174488" y="5408341"/>
            <a:ext cx="2734683" cy="263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5">
            <a:extLst>
              <a:ext uri="{FF2B5EF4-FFF2-40B4-BE49-F238E27FC236}">
                <a16:creationId xmlns:a16="http://schemas.microsoft.com/office/drawing/2014/main" id="{75C1C361-B852-D680-2095-858BE709066F}"/>
              </a:ext>
            </a:extLst>
          </p:cNvPr>
          <p:cNvSpPr txBox="1"/>
          <p:nvPr/>
        </p:nvSpPr>
        <p:spPr>
          <a:xfrm>
            <a:off x="6121402" y="6215497"/>
            <a:ext cx="6198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Ribeiro, Marco Tulio, et al. Semantically equivalent adversarial rules for debugging NLP models. ACL 2018.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1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CEB14-D055-1953-DE05-D5DA638AE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20140C20-A1EA-F031-1E31-6E8A6D6A5170}"/>
              </a:ext>
            </a:extLst>
          </p:cNvPr>
          <p:cNvSpPr txBox="1"/>
          <p:nvPr/>
        </p:nvSpPr>
        <p:spPr>
          <a:xfrm>
            <a:off x="558800" y="1120031"/>
            <a:ext cx="10558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Data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augmentation: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slightly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perturbed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data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whose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labels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remain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same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training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E.g.,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input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texts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generated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by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above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training: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train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on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augmented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data.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87D1C4-4667-2E4E-4EEB-475805279AAE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De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fense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using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SEAR: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training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blue and orange box&#10;&#10;AI-generated content may be incorrect.">
            <a:extLst>
              <a:ext uri="{FF2B5EF4-FFF2-40B4-BE49-F238E27FC236}">
                <a16:creationId xmlns:a16="http://schemas.microsoft.com/office/drawing/2014/main" id="{C9CCBE44-A434-B85F-A7CE-5BFFE3E0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23" y="3763537"/>
            <a:ext cx="2552700" cy="2755900"/>
          </a:xfrm>
          <a:prstGeom prst="rect">
            <a:avLst/>
          </a:prstGeom>
        </p:spPr>
      </p:pic>
      <p:pic>
        <p:nvPicPr>
          <p:cNvPr id="5" name="Picture 4" descr="A yellow and blue square with orange dots&#10;&#10;AI-generated content may be incorrect.">
            <a:extLst>
              <a:ext uri="{FF2B5EF4-FFF2-40B4-BE49-F238E27FC236}">
                <a16:creationId xmlns:a16="http://schemas.microsoft.com/office/drawing/2014/main" id="{6E7A400A-BA04-4865-E892-F4A711BB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27" y="3763537"/>
            <a:ext cx="2590800" cy="2794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B74B8A-9E0E-594D-DADD-FC026C574D1C}"/>
              </a:ext>
            </a:extLst>
          </p:cNvPr>
          <p:cNvCxnSpPr>
            <a:cxnSpLocks/>
          </p:cNvCxnSpPr>
          <p:nvPr/>
        </p:nvCxnSpPr>
        <p:spPr>
          <a:xfrm>
            <a:off x="4248615" y="3588467"/>
            <a:ext cx="0" cy="58208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BE090A-69ED-287E-7A71-D26DFE200D87}"/>
              </a:ext>
            </a:extLst>
          </p:cNvPr>
          <p:cNvSpPr txBox="1"/>
          <p:nvPr/>
        </p:nvSpPr>
        <p:spPr>
          <a:xfrm>
            <a:off x="3521946" y="2511249"/>
            <a:ext cx="3118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Inside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rectangle,</a:t>
            </a:r>
            <a:b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slightly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perturbed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original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but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retain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label.</a:t>
            </a:r>
            <a:endParaRPr lang="en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5DE4E0-0A92-F3D2-295B-E627EEB143E7}"/>
              </a:ext>
            </a:extLst>
          </p:cNvPr>
          <p:cNvCxnSpPr>
            <a:cxnSpLocks/>
          </p:cNvCxnSpPr>
          <p:nvPr/>
        </p:nvCxnSpPr>
        <p:spPr>
          <a:xfrm>
            <a:off x="2029873" y="3557239"/>
            <a:ext cx="0" cy="1483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D9D7AE-12B6-BC8C-81A7-6DB2610FAA22}"/>
              </a:ext>
            </a:extLst>
          </p:cNvPr>
          <p:cNvSpPr txBox="1"/>
          <p:nvPr/>
        </p:nvSpPr>
        <p:spPr>
          <a:xfrm>
            <a:off x="854596" y="2555854"/>
            <a:ext cx="2321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Near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boundary,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slight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perturbations</a:t>
            </a:r>
          </a:p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lead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flipped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predictions.</a:t>
            </a:r>
            <a:endParaRPr lang="en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" name="Picture 19" descr="A close-up of a report&#10;&#10;AI-generated content may be incorrect.">
            <a:extLst>
              <a:ext uri="{FF2B5EF4-FFF2-40B4-BE49-F238E27FC236}">
                <a16:creationId xmlns:a16="http://schemas.microsoft.com/office/drawing/2014/main" id="{1BA7F99A-1FEA-EF56-26E4-0F19CA23C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121" y="2974025"/>
            <a:ext cx="4251495" cy="338840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078968-B56A-CD1A-5CD3-7EDC4F108908}"/>
              </a:ext>
            </a:extLst>
          </p:cNvPr>
          <p:cNvSpPr/>
          <p:nvPr/>
        </p:nvSpPr>
        <p:spPr>
          <a:xfrm>
            <a:off x="10694020" y="3311912"/>
            <a:ext cx="802887" cy="24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FE9134-7555-3730-B6F4-11E80A3F82B0}"/>
              </a:ext>
            </a:extLst>
          </p:cNvPr>
          <p:cNvCxnSpPr>
            <a:cxnSpLocks/>
          </p:cNvCxnSpPr>
          <p:nvPr/>
        </p:nvCxnSpPr>
        <p:spPr>
          <a:xfrm flipH="1">
            <a:off x="5320973" y="3429000"/>
            <a:ext cx="5283837" cy="86979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6936B9-78AB-6B5E-EBF2-AD702359DA9B}"/>
              </a:ext>
            </a:extLst>
          </p:cNvPr>
          <p:cNvCxnSpPr>
            <a:cxnSpLocks/>
          </p:cNvCxnSpPr>
          <p:nvPr/>
        </p:nvCxnSpPr>
        <p:spPr>
          <a:xfrm flipH="1">
            <a:off x="5200754" y="3429000"/>
            <a:ext cx="4638114" cy="741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605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2CA94-2A7B-B801-4418-893CD191D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A2F0BE7-29BA-F0D0-D587-EFE6A6A567F2}"/>
                  </a:ext>
                </a:extLst>
              </p:cNvPr>
              <p:cNvSpPr txBox="1"/>
              <p:nvPr/>
            </p:nvSpPr>
            <p:spPr>
              <a:xfrm>
                <a:off x="336362" y="842179"/>
                <a:ext cx="115285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Find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tokens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whose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removal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from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changes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output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of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𝐹</m:t>
                    </m:r>
                  </m:oMath>
                </a14:m>
                <a:r>
                  <a:rPr lang="zh-CN" altLang="en-US" sz="2200"/>
                  <a:t> </a:t>
                </a:r>
                <a:r>
                  <a:rPr lang="en-US" altLang="zh-CN" sz="2200"/>
                  <a:t>(blackbox)</a:t>
                </a:r>
                <a:r>
                  <a:rPr lang="zh-CN" altLang="en-US" sz="2200"/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most.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A2F0BE7-29BA-F0D0-D587-EFE6A6A5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62" y="842179"/>
                <a:ext cx="11528535" cy="430887"/>
              </a:xfrm>
              <a:prstGeom prst="rect">
                <a:avLst/>
              </a:prstGeom>
              <a:blipFill>
                <a:blip r:embed="rId3"/>
                <a:stretch>
                  <a:fillRect l="-550" t="-11429" b="-2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BB3AAED-7134-B3F3-EA63-959C37B3C0AD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Finding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good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replacement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candidates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52D50-E64B-AD37-E297-E94A08748FB3}"/>
              </a:ext>
            </a:extLst>
          </p:cNvPr>
          <p:cNvSpPr txBox="1"/>
          <p:nvPr/>
        </p:nvSpPr>
        <p:spPr>
          <a:xfrm>
            <a:off x="347514" y="6394173"/>
            <a:ext cx="561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[1]</a:t>
            </a:r>
            <a:r>
              <a:rPr lang="zh-CN" altLang="en-US" sz="1200"/>
              <a:t> </a:t>
            </a:r>
            <a:r>
              <a:rPr lang="en-US" altLang="zh-CN" sz="1200"/>
              <a:t>Li.</a:t>
            </a:r>
            <a:r>
              <a:rPr lang="zh-CN" altLang="en-US" sz="1200"/>
              <a:t> </a:t>
            </a:r>
            <a:r>
              <a:rPr lang="en-US" altLang="zh-CN" sz="1200"/>
              <a:t>etc.</a:t>
            </a:r>
            <a:r>
              <a:rPr lang="zh-CN" altLang="en-US" sz="1200"/>
              <a:t> </a:t>
            </a:r>
            <a:r>
              <a:rPr lang="en-US" sz="1200"/>
              <a:t>BERT-ATTACK: Adversarial Attack Against BERT Using BERT</a:t>
            </a:r>
            <a:r>
              <a:rPr lang="en-US" altLang="zh-CN" sz="1200"/>
              <a:t>.</a:t>
            </a:r>
            <a:r>
              <a:rPr lang="zh-CN" altLang="en-US" sz="1200"/>
              <a:t> </a:t>
            </a:r>
            <a:r>
              <a:rPr lang="en-US" altLang="zh-CN" sz="1200"/>
              <a:t>EMNLP</a:t>
            </a:r>
            <a:r>
              <a:rPr lang="zh-CN" altLang="en-US" sz="1200"/>
              <a:t> </a:t>
            </a:r>
            <a:r>
              <a:rPr lang="en-US" altLang="zh-CN" sz="1200"/>
              <a:t>2020</a:t>
            </a:r>
          </a:p>
          <a:p>
            <a:r>
              <a:rPr lang="en-US" altLang="zh-CN" sz="1200"/>
              <a:t>[2]</a:t>
            </a:r>
            <a:r>
              <a:rPr lang="zh-CN" altLang="en-US" sz="1200"/>
              <a:t> </a:t>
            </a:r>
            <a:r>
              <a:rPr lang="en-US" altLang="zh-CN" sz="1200"/>
              <a:t>Cer,</a:t>
            </a:r>
            <a:r>
              <a:rPr lang="zh-CN" altLang="en-US" sz="1200"/>
              <a:t> </a:t>
            </a:r>
            <a:r>
              <a:rPr lang="en-US" altLang="zh-CN" sz="1200"/>
              <a:t>etc.</a:t>
            </a:r>
            <a:r>
              <a:rPr lang="zh-CN" altLang="en-US" sz="1200"/>
              <a:t> </a:t>
            </a:r>
            <a:r>
              <a:rPr lang="en-US" sz="1200"/>
              <a:t>Universal Sentence Encoder</a:t>
            </a:r>
            <a:r>
              <a:rPr lang="zh-CN" altLang="en-US" sz="1200"/>
              <a:t> </a:t>
            </a:r>
            <a:r>
              <a:rPr lang="en-US" altLang="zh-CN" sz="1200"/>
              <a:t>2018</a:t>
            </a:r>
            <a:endParaRPr lang="en-US" sz="12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70AA2A-50F7-E18C-1285-9605A555B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084" y="1236338"/>
            <a:ext cx="7955980" cy="9078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2B902D-7777-1410-7115-2A200FCC3351}"/>
              </a:ext>
            </a:extLst>
          </p:cNvPr>
          <p:cNvSpPr txBox="1"/>
          <p:nvPr/>
        </p:nvSpPr>
        <p:spPr>
          <a:xfrm>
            <a:off x="336364" y="2201079"/>
            <a:ext cx="11023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Replacement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imilar semantic with the original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embedding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vectors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word-level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similarity.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Universal Sentence Encoder (USE)</a:t>
            </a:r>
            <a:r>
              <a:rPr lang="en-US" altLang="zh-CN" baseline="30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[2]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sentence-level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similarity.</a:t>
            </a: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fit within the surrounding context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tag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should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consistent.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E.g.,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replace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verb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another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verb.</a:t>
            </a: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force the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target model to make wrong predictions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9CE76B-5D85-00E9-1E9C-FC711141C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864" y="3975229"/>
            <a:ext cx="4038600" cy="355600"/>
          </a:xfrm>
          <a:prstGeom prst="rect">
            <a:avLst/>
          </a:prstGeom>
        </p:spPr>
      </p:pic>
      <p:pic>
        <p:nvPicPr>
          <p:cNvPr id="27" name="Picture 2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ACCA2E1-739B-B75F-4AE1-13FCCD850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978" y="4781037"/>
            <a:ext cx="9485673" cy="15239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DD3FF1B-72F7-1DC7-9C06-3EE38AF3DE9D}"/>
              </a:ext>
            </a:extLst>
          </p:cNvPr>
          <p:cNvSpPr txBox="1"/>
          <p:nvPr/>
        </p:nvSpPr>
        <p:spPr>
          <a:xfrm>
            <a:off x="336363" y="4382474"/>
            <a:ext cx="60997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Example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attacks</a:t>
            </a:r>
            <a:endParaRPr lang="en-CN" sz="2200"/>
          </a:p>
        </p:txBody>
      </p:sp>
    </p:spTree>
    <p:extLst>
      <p:ext uri="{BB962C8B-B14F-4D97-AF65-F5344CB8AC3E}">
        <p14:creationId xmlns:p14="http://schemas.microsoft.com/office/powerpoint/2010/main" val="3581775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DD75F-2FF9-D6F1-5022-DF4E55A72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1BE07491-B5C2-7925-330A-E015693066FB}"/>
              </a:ext>
            </a:extLst>
          </p:cNvPr>
          <p:cNvSpPr txBox="1"/>
          <p:nvPr/>
        </p:nvSpPr>
        <p:spPr>
          <a:xfrm>
            <a:off x="336364" y="808726"/>
            <a:ext cx="67657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Overall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993FB6-835F-1FC0-9210-F8E0D4CE632E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Finding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good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replacement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candidates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6" name="Picture 25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7A5C0862-B5D2-D1E7-5565-2C128CA9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92" y="3659694"/>
            <a:ext cx="5226863" cy="2741200"/>
          </a:xfrm>
          <a:prstGeom prst="rect">
            <a:avLst/>
          </a:prstGeom>
        </p:spPr>
      </p:pic>
      <p:pic>
        <p:nvPicPr>
          <p:cNvPr id="4" name="Picture 3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0FB21B71-BFB6-D89D-7F85-11540BAE7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33" y="1261916"/>
            <a:ext cx="11023600" cy="1857236"/>
          </a:xfrm>
          <a:prstGeom prst="rect">
            <a:avLst/>
          </a:prstGeom>
        </p:spPr>
      </p:pic>
      <p:pic>
        <p:nvPicPr>
          <p:cNvPr id="9" name="Picture 8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8BFBD19E-97F3-699B-B13E-87F78ED58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100" y="3606893"/>
            <a:ext cx="5702300" cy="279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193DFA-82E4-18D0-A508-AA9CC5F9EA6E}"/>
              </a:ext>
            </a:extLst>
          </p:cNvPr>
          <p:cNvSpPr txBox="1"/>
          <p:nvPr/>
        </p:nvSpPr>
        <p:spPr>
          <a:xfrm>
            <a:off x="983135" y="3290361"/>
            <a:ext cx="356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Transferability</a:t>
            </a:r>
            <a:r>
              <a:rPr lang="zh-CN" altLang="en-US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across</a:t>
            </a:r>
            <a:r>
              <a:rPr lang="zh-CN" altLang="en-US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models</a:t>
            </a:r>
            <a:endParaRPr lang="en-CN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B7D0F-0B43-76BE-FCBD-9235FEE56F40}"/>
              </a:ext>
            </a:extLst>
          </p:cNvPr>
          <p:cNvSpPr txBox="1"/>
          <p:nvPr/>
        </p:nvSpPr>
        <p:spPr>
          <a:xfrm>
            <a:off x="5880100" y="3267166"/>
            <a:ext cx="495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Compared</a:t>
            </a:r>
            <a:r>
              <a:rPr lang="zh-CN" altLang="en-US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</a:t>
            </a:r>
            <a:r>
              <a:rPr lang="zh-CN" altLang="en-US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</a:t>
            </a:r>
            <a:r>
              <a:rPr lang="zh-CN" altLang="en-US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attacking</a:t>
            </a:r>
            <a:r>
              <a:rPr lang="zh-CN" altLang="en-US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baselines</a:t>
            </a:r>
            <a:endParaRPr lang="en-CN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563F1-BC4E-2ACC-469C-61C8E8CEFF4E}"/>
              </a:ext>
            </a:extLst>
          </p:cNvPr>
          <p:cNvSpPr txBox="1"/>
          <p:nvPr/>
        </p:nvSpPr>
        <p:spPr>
          <a:xfrm>
            <a:off x="0" y="2480475"/>
            <a:ext cx="11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2">
                    <a:lumMod val="25000"/>
                    <a:lumOff val="75000"/>
                  </a:schemeClr>
                </a:solidFill>
              </a:rPr>
              <a:t>black-box</a:t>
            </a:r>
            <a:endParaRPr lang="en-CN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9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DDB55-9AD5-2300-AE67-6387EF28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E35A288-D7FD-A058-81A4-60ADC0EA773A}"/>
              </a:ext>
            </a:extLst>
          </p:cNvPr>
          <p:cNvSpPr txBox="1"/>
          <p:nvPr/>
        </p:nvSpPr>
        <p:spPr>
          <a:xfrm>
            <a:off x="336364" y="808726"/>
            <a:ext cx="676573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Previous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works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cannot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stronger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LLMs.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Not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considering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contexts,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thus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lacks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fluency,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especially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for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long-texts.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2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BERT-Attack</a:t>
            </a:r>
            <a:r>
              <a:rPr lang="en-US" altLang="zh-CN" sz="2200" baseline="30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[1]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BAE</a:t>
            </a:r>
            <a:r>
              <a:rPr lang="en-US" altLang="zh-CN" sz="2200" baseline="30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[2]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address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issues.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Pre-trained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BERT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stronger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representing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general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linguistic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knowledge.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masked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tokens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any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place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provide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flexibility.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long-range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dependencies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contexts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predict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masked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token,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thus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more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fluent.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2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Example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B16ACB-CDE7-C43D-06C8-EE3085BE2C46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GPT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as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generator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B6DBC3-58EB-BA08-D955-8A250927E285}"/>
              </a:ext>
            </a:extLst>
          </p:cNvPr>
          <p:cNvSpPr txBox="1"/>
          <p:nvPr/>
        </p:nvSpPr>
        <p:spPr>
          <a:xfrm>
            <a:off x="336364" y="6224650"/>
            <a:ext cx="6612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BERT-ATTACK: Adversarial Attack Against BERT Using BERT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EMNLP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</a:t>
            </a:r>
          </a:p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[2]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Garg.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BAE: BERT-based Adversarial Examples for Text Classification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EMNLP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8B993-5C8C-8E6A-C572-5400D3231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971" y="6196107"/>
            <a:ext cx="4554809" cy="387394"/>
          </a:xfrm>
          <a:prstGeom prst="rect">
            <a:avLst/>
          </a:prstGeom>
        </p:spPr>
      </p:pic>
      <p:pic>
        <p:nvPicPr>
          <p:cNvPr id="7" name="Picture 6" descr="A black and white text&#10;&#10;AI-generated content may be incorrect.">
            <a:extLst>
              <a:ext uri="{FF2B5EF4-FFF2-40B4-BE49-F238E27FC236}">
                <a16:creationId xmlns:a16="http://schemas.microsoft.com/office/drawing/2014/main" id="{4DE2BFD4-D781-036A-51AA-227FE866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66" y="5653826"/>
            <a:ext cx="2735966" cy="531031"/>
          </a:xfrm>
          <a:prstGeom prst="rect">
            <a:avLst/>
          </a:prstGeom>
        </p:spPr>
      </p:pic>
      <p:pic>
        <p:nvPicPr>
          <p:cNvPr id="9" name="Picture 8" descr="A diagram of a model&#10;&#10;AI-generated content may be incorrect.">
            <a:extLst>
              <a:ext uri="{FF2B5EF4-FFF2-40B4-BE49-F238E27FC236}">
                <a16:creationId xmlns:a16="http://schemas.microsoft.com/office/drawing/2014/main" id="{99080AED-0C72-8CF0-ED0B-C49C45B57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6" y="1692121"/>
            <a:ext cx="4932525" cy="3625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67AE1-32EA-E0D6-342A-128D859433B7}"/>
              </a:ext>
            </a:extLst>
          </p:cNvPr>
          <p:cNvSpPr txBox="1"/>
          <p:nvPr/>
        </p:nvSpPr>
        <p:spPr>
          <a:xfrm>
            <a:off x="7230682" y="908279"/>
            <a:ext cx="2525750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Ranking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via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Perplexity: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smaller,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higher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likelihood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generated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candidates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(more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fluency).</a:t>
            </a:r>
            <a:endParaRPr lang="en-CN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32218-97CB-38C4-F8DD-A9C5B74D421A}"/>
              </a:ext>
            </a:extLst>
          </p:cNvPr>
          <p:cNvSpPr/>
          <p:nvPr/>
        </p:nvSpPr>
        <p:spPr>
          <a:xfrm>
            <a:off x="7020466" y="5317661"/>
            <a:ext cx="5108049" cy="138422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77D2E-A3E9-CA30-CA2E-5BCD79D423AB}"/>
              </a:ext>
            </a:extLst>
          </p:cNvPr>
          <p:cNvSpPr txBox="1"/>
          <p:nvPr/>
        </p:nvSpPr>
        <p:spPr>
          <a:xfrm>
            <a:off x="7149046" y="5371238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Find</a:t>
            </a:r>
            <a:r>
              <a:rPr lang="zh-CN" altLang="en-US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position</a:t>
            </a:r>
            <a:endParaRPr lang="en-CN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4F63E-F163-54EE-6EDF-A328DAFF0A46}"/>
              </a:ext>
            </a:extLst>
          </p:cNvPr>
          <p:cNvSpPr txBox="1"/>
          <p:nvPr/>
        </p:nvSpPr>
        <p:spPr>
          <a:xfrm>
            <a:off x="9986923" y="5409854"/>
            <a:ext cx="19111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i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logit </a:t>
            </a:r>
            <a:r>
              <a:rPr lang="en-US" altLang="zh-CN" sz="1400" i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difference</a:t>
            </a:r>
            <a:r>
              <a:rPr lang="zh-CN" altLang="en-US" sz="1400" i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400" i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 the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400" i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target model for correct label y</a:t>
            </a:r>
            <a:endParaRPr lang="en-US" sz="140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 descr="A close up of text&#10;&#10;AI-generated content may be incorrect.">
            <a:extLst>
              <a:ext uri="{FF2B5EF4-FFF2-40B4-BE49-F238E27FC236}">
                <a16:creationId xmlns:a16="http://schemas.microsoft.com/office/drawing/2014/main" id="{EB8D24A8-718B-DCA8-2455-0559F29E7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02" y="4669754"/>
            <a:ext cx="7029783" cy="10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97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53A28-85E9-32C6-E3EA-E9B0FDC25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AA83B9E-D766-2FBA-31C3-DECB110A5D25}"/>
              </a:ext>
            </a:extLst>
          </p:cNvPr>
          <p:cNvSpPr txBox="1"/>
          <p:nvPr/>
        </p:nvSpPr>
        <p:spPr>
          <a:xfrm>
            <a:off x="336364" y="808726"/>
            <a:ext cx="65773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How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about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transforming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input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style?</a:t>
            </a:r>
            <a:r>
              <a:rPr lang="en-US" altLang="zh-CN" sz="2200" baseline="30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Text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style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was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overlooked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but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manipulated.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Keep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valid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grammatical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same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semantics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style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independent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content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Use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STRAP</a:t>
            </a:r>
            <a:r>
              <a:rPr lang="en-US" altLang="zh-CN" baseline="30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[2]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for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multiple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style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transformation.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832EAE-191F-B627-12A2-9A5033A27163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Beyond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token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level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manipulation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9BF1A-4446-D265-46DA-236CFCD14D0D}"/>
              </a:ext>
            </a:extLst>
          </p:cNvPr>
          <p:cNvSpPr txBox="1"/>
          <p:nvPr/>
        </p:nvSpPr>
        <p:spPr>
          <a:xfrm>
            <a:off x="0" y="6217917"/>
            <a:ext cx="8123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</a:t>
            </a:r>
            <a:r>
              <a:rPr lang="zh-CN" altLang="en-US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Qi,</a:t>
            </a:r>
            <a:r>
              <a:rPr lang="zh-CN" altLang="en-US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Mind the Style of Text! Adversarial and Backdoor Attacks Based on Text Style Transfer</a:t>
            </a:r>
            <a:r>
              <a:rPr lang="en-US" altLang="zh-CN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EMNLP</a:t>
            </a:r>
            <a:r>
              <a:rPr lang="zh-CN" altLang="en-US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b="0" dirty="0">
                <a:solidFill>
                  <a:srgbClr val="0F1115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</a:t>
            </a:r>
          </a:p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[2]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Krishna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Reformulating Unsupervised Style Transfer as Paraphrase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Generation. EMNLP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 descr="A close-up of a box&#10;&#10;AI-generated content may be incorrect.">
            <a:extLst>
              <a:ext uri="{FF2B5EF4-FFF2-40B4-BE49-F238E27FC236}">
                <a16:creationId xmlns:a16="http://schemas.microsoft.com/office/drawing/2014/main" id="{CC45806A-B26A-D9DF-CA64-10B77868E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300" y="908279"/>
            <a:ext cx="4887951" cy="1234248"/>
          </a:xfrm>
          <a:prstGeom prst="rect">
            <a:avLst/>
          </a:prstGeom>
        </p:spPr>
      </p:pic>
      <p:pic>
        <p:nvPicPr>
          <p:cNvPr id="11" name="Picture 10" descr="A table of numbers and a few numbers&#10;&#10;AI-generated content may be incorrect.">
            <a:extLst>
              <a:ext uri="{FF2B5EF4-FFF2-40B4-BE49-F238E27FC236}">
                <a16:creationId xmlns:a16="http://schemas.microsoft.com/office/drawing/2014/main" id="{8B9B27CF-51D1-26E5-81B2-CB195E157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50" y="3545280"/>
            <a:ext cx="6182843" cy="2223554"/>
          </a:xfrm>
          <a:prstGeom prst="rect">
            <a:avLst/>
          </a:prstGeom>
        </p:spPr>
      </p:pic>
      <p:pic>
        <p:nvPicPr>
          <p:cNvPr id="15" name="Picture 14" descr="A black and white checklist with white text&#10;&#10;AI-generated content may be incorrect.">
            <a:extLst>
              <a:ext uri="{FF2B5EF4-FFF2-40B4-BE49-F238E27FC236}">
                <a16:creationId xmlns:a16="http://schemas.microsoft.com/office/drawing/2014/main" id="{9D22B08D-0161-B909-061B-B251B42E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300" y="2237820"/>
            <a:ext cx="4799241" cy="41855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EB90AC-44C9-59C2-FAF1-571CD6833816}"/>
              </a:ext>
            </a:extLst>
          </p:cNvPr>
          <p:cNvSpPr txBox="1"/>
          <p:nvPr/>
        </p:nvSpPr>
        <p:spPr>
          <a:xfrm>
            <a:off x="754565" y="2529281"/>
            <a:ext cx="3941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ASR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averaged</a:t>
            </a:r>
            <a:r>
              <a:rPr lang="zh-CN" altLang="en-US"/>
              <a:t> </a:t>
            </a:r>
            <a:r>
              <a:rPr lang="en-US" altLang="zh-CN"/>
              <a:t>success</a:t>
            </a:r>
            <a:r>
              <a:rPr lang="zh-CN" altLang="en-US"/>
              <a:t> </a:t>
            </a:r>
            <a:r>
              <a:rPr lang="en-US" altLang="zh-CN"/>
              <a:t>rate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attacks</a:t>
            </a:r>
          </a:p>
          <a:p>
            <a:r>
              <a:rPr lang="en-US" altLang="zh-CN" b="1"/>
              <a:t>PPL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perplexity</a:t>
            </a:r>
            <a:r>
              <a:rPr lang="zh-CN" altLang="en-US"/>
              <a:t> </a:t>
            </a:r>
            <a:r>
              <a:rPr lang="en-US" altLang="zh-CN"/>
              <a:t>(fluency)</a:t>
            </a:r>
          </a:p>
          <a:p>
            <a:r>
              <a:rPr lang="en-US" altLang="zh-CN" b="1"/>
              <a:t>GE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grammatical</a:t>
            </a:r>
            <a:r>
              <a:rPr lang="zh-CN" altLang="en-US"/>
              <a:t> </a:t>
            </a:r>
            <a:r>
              <a:rPr lang="en-US" altLang="zh-CN"/>
              <a:t>errors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6162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33A1-ECA5-2372-3F9B-1AC93DC4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A38C8E38-8008-736C-A2BB-5E98F4F4071D}"/>
              </a:ext>
            </a:extLst>
          </p:cNvPr>
          <p:cNvSpPr txBox="1"/>
          <p:nvPr/>
        </p:nvSpPr>
        <p:spPr>
          <a:xfrm>
            <a:off x="558799" y="908279"/>
            <a:ext cx="114287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above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methods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are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heuristic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or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step-wise.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find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positions,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then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candidate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replacements,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use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other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for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scoring,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etc.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Can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we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have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end-to-end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attacking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method?</a:t>
            </a: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Gradient-based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Use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target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models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white-box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optimize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attacker’s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objective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Challenge: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“selection”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or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sampling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operation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not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differentiable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for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texts.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DC032F-9458-EB82-D561-AB630E5DFCDB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Gradient-based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170" name="Picture 2" descr="Autoregressive Models World - Peech">
            <a:extLst>
              <a:ext uri="{FF2B5EF4-FFF2-40B4-BE49-F238E27FC236}">
                <a16:creationId xmlns:a16="http://schemas.microsoft.com/office/drawing/2014/main" id="{B8CB815F-D5FD-0544-1B45-C249652D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704929"/>
            <a:ext cx="2058599" cy="161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2AA652-2ABC-C8C5-0687-E2B6F68C1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649" y="2979422"/>
            <a:ext cx="8429229" cy="3713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04C4E-09BA-172A-9ADE-B630256E09BD}"/>
              </a:ext>
            </a:extLst>
          </p:cNvPr>
          <p:cNvSpPr txBox="1"/>
          <p:nvPr/>
        </p:nvSpPr>
        <p:spPr>
          <a:xfrm>
            <a:off x="204440" y="6420467"/>
            <a:ext cx="3883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poloclub.github.io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/transformer-explainer/</a:t>
            </a:r>
            <a:endParaRPr lang="en-CN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0303A-7B5C-EABC-9B6E-92F83ACFB53E}"/>
              </a:ext>
            </a:extLst>
          </p:cNvPr>
          <p:cNvSpPr txBox="1"/>
          <p:nvPr/>
        </p:nvSpPr>
        <p:spPr>
          <a:xfrm>
            <a:off x="110895" y="3244334"/>
            <a:ext cx="306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token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C6903-DB6A-82D3-007F-E72FBD7BE13A}"/>
              </a:ext>
            </a:extLst>
          </p:cNvPr>
          <p:cNvSpPr txBox="1"/>
          <p:nvPr/>
        </p:nvSpPr>
        <p:spPr>
          <a:xfrm>
            <a:off x="10865144" y="4512030"/>
            <a:ext cx="13778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</a:t>
            </a:r>
          </a:p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en-US" altLang="zh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sampling</a:t>
            </a:r>
          </a:p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distribution</a:t>
            </a:r>
          </a:p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over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tokens.</a:t>
            </a:r>
          </a:p>
        </p:txBody>
      </p:sp>
    </p:spTree>
    <p:extLst>
      <p:ext uri="{BB962C8B-B14F-4D97-AF65-F5344CB8AC3E}">
        <p14:creationId xmlns:p14="http://schemas.microsoft.com/office/powerpoint/2010/main" val="4138922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EFC94-73D6-498F-7A25-3698CDBA8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574EA88-E913-520F-C097-6B9B662FDDE3}"/>
                  </a:ext>
                </a:extLst>
              </p:cNvPr>
              <p:cNvSpPr txBox="1"/>
              <p:nvPr/>
            </p:nvSpPr>
            <p:spPr>
              <a:xfrm>
                <a:off x="558799" y="1120031"/>
                <a:ext cx="11428761" cy="5048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Gumbel-Softmax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differentiable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approximation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of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sampling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from</a:t>
                </a:r>
                <a:r>
                  <a:rPr lang="zh-CN" altLang="en-US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Softmax.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20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Categorical(Softmax(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zh-CN" altLang="en-US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…,</m:t>
                    </m:r>
                    <m:r>
                      <a:rPr lang="zh-CN" altLang="en-US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))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≈</m:t>
                    </m:r>
                  </m:oMath>
                </a14:m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Softmax(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𝜏</m:t>
                        </m:r>
                      </m:den>
                    </m:f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,</m:t>
                    </m:r>
                    <m:f>
                      <m:f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𝜏</m:t>
                        </m:r>
                      </m:den>
                    </m:f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…,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𝑉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|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𝑉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|</m:t>
                            </m:r>
                          </m:sub>
                        </m:sSub>
                      </m:num>
                      <m:den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𝜏</m:t>
                        </m:r>
                      </m:den>
                    </m:f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~</m:t>
                    </m:r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Gumbel(0,1)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temperature&gt;0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As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𝜏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→0</m:t>
                    </m:r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,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approximation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becomes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more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accurate.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574EA88-E913-520F-C097-6B9B662F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99" y="1120031"/>
                <a:ext cx="11428761" cy="5048498"/>
              </a:xfrm>
              <a:prstGeom prst="rect">
                <a:avLst/>
              </a:prstGeom>
              <a:blipFill>
                <a:blip r:embed="rId3"/>
                <a:stretch>
                  <a:fillRect l="-667" t="-10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5B033440-2919-5DD9-0F6F-433552362651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Gradient-based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FA592BF-6F3F-191F-A3A5-A7D893A4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05" y="2463765"/>
            <a:ext cx="3408052" cy="191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AAD65E0-6EE6-2287-25A9-A8825444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3" y="4159420"/>
            <a:ext cx="6426820" cy="202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6039782A-BC1B-649E-F95B-B48891099965}"/>
              </a:ext>
            </a:extLst>
          </p:cNvPr>
          <p:cNvSpPr txBox="1"/>
          <p:nvPr/>
        </p:nvSpPr>
        <p:spPr>
          <a:xfrm>
            <a:off x="204440" y="6420467"/>
            <a:ext cx="5953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Jang, Eric, et al. Categorical reparameterization with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gumbel-softmax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2016.</a:t>
            </a:r>
            <a:endParaRPr lang="en-CN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934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245D54CC-9738-6B9F-07A2-1F852F912052}"/>
              </a:ext>
            </a:extLst>
          </p:cNvPr>
          <p:cNvSpPr txBox="1"/>
          <p:nvPr/>
        </p:nvSpPr>
        <p:spPr>
          <a:xfrm>
            <a:off x="560614" y="1253846"/>
            <a:ext cx="602512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ttacking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AI-based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email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filter</a:t>
            </a:r>
            <a:endParaRPr lang="en-US" sz="22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Spam emails: try to get through filters to deliver advertisements</a:t>
            </a:r>
          </a:p>
        </p:txBody>
      </p:sp>
      <p:pic>
        <p:nvPicPr>
          <p:cNvPr id="1030" name="Picture 6" descr="What is Email Phishing and How to Prevent It">
            <a:extLst>
              <a:ext uri="{FF2B5EF4-FFF2-40B4-BE49-F238E27FC236}">
                <a16:creationId xmlns:a16="http://schemas.microsoft.com/office/drawing/2014/main" id="{72C6B510-45A5-5AB7-9097-C272676E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1064"/>
            <a:ext cx="4798943" cy="39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81FC97-BADD-E77A-FF5C-7EB81ED38503}"/>
              </a:ext>
            </a:extLst>
          </p:cNvPr>
          <p:cNvSpPr txBox="1"/>
          <p:nvPr/>
        </p:nvSpPr>
        <p:spPr>
          <a:xfrm>
            <a:off x="1468527" y="3222314"/>
            <a:ext cx="42092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Similar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real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email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bank</a:t>
            </a:r>
            <a:b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following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aspects/features: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Sender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Receiver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Title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Font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type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size</a:t>
            </a:r>
            <a:endParaRPr lang="en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5D6BFE-0FF5-D28C-49A7-426374F2DBF0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Motivation: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security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B9B3B-BB31-22C4-F5C2-A5C1BCB132FD}"/>
              </a:ext>
            </a:extLst>
          </p:cNvPr>
          <p:cNvSpPr txBox="1"/>
          <p:nvPr/>
        </p:nvSpPr>
        <p:spPr>
          <a:xfrm>
            <a:off x="304649" y="6132583"/>
            <a:ext cx="604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US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daag.shoreline.edu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/2018/02/01/what-is-phishing-how-to-protect-your-personal-information/</a:t>
            </a:r>
          </a:p>
        </p:txBody>
      </p:sp>
    </p:spTree>
    <p:extLst>
      <p:ext uri="{BB962C8B-B14F-4D97-AF65-F5344CB8AC3E}">
        <p14:creationId xmlns:p14="http://schemas.microsoft.com/office/powerpoint/2010/main" val="3183464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E002-3E1C-D3CF-5972-4CF75363C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075E5E9-CDA9-555C-1ED5-42BC7FC0BD8A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Gradient-based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C1652B-63BC-916E-359E-76FAA5636720}"/>
                  </a:ext>
                </a:extLst>
              </p:cNvPr>
              <p:cNvSpPr txBox="1"/>
              <p:nvPr/>
            </p:nvSpPr>
            <p:spPr>
              <a:xfrm>
                <a:off x="173462" y="1120031"/>
                <a:ext cx="11814097" cy="4876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Objective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function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for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end-end-end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optimization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    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	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      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for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i-th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token: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mixture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of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embedding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of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all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vocabularies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b="1">
                    <a:solidFill>
                      <a:srgbClr val="FF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input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layers.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pick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j-th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token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position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i,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parameter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be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optimized.</a:t>
                </a:r>
                <a:endParaRPr lang="en-US" altLang="zh-CN" b="0" i="1">
                  <a:latin typeface="Cambria Math" panose="02040503050406030204" pitchFamily="18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altLang="zh-CN" i="1">
                  <a:latin typeface="Cambria Math" panose="02040503050406030204" pitchFamily="18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model,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which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is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fixed.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target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label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be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predicted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for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input,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and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is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different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from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correct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label.</a:t>
                </a:r>
                <a:endParaRPr lang="en-US" altLang="zh-CN" b="0" i="1">
                  <a:latin typeface="Cambria Math" panose="02040503050406030204" pitchFamily="18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altLang="zh-CN" b="0" i="1">
                  <a:latin typeface="Cambria Math" panose="02040503050406030204" pitchFamily="18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loss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of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classify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input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𝑁𝐿𝐿</m:t>
                        </m:r>
                      </m:sub>
                    </m:sSub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how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likely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manipulated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input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is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according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LM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ensure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fluency.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altLang="zh-CN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𝐵𝐸𝑅𝑇</m:t>
                        </m:r>
                      </m:sub>
                    </m:sSub>
                  </m:oMath>
                </a14:m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similarity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between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original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input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and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manipulated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version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ensure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no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big</a:t>
                </a:r>
                <a:r>
                  <a:rPr lang="zh-CN" altLang="en-US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change.</a:t>
                </a:r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C1652B-63BC-916E-359E-76FAA5636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62" y="1120031"/>
                <a:ext cx="11814097" cy="4876912"/>
              </a:xfrm>
              <a:prstGeom prst="rect">
                <a:avLst/>
              </a:prstGeom>
              <a:blipFill>
                <a:blip r:embed="rId3"/>
                <a:stretch>
                  <a:fillRect t="-779" b="-10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1F49CF-CF11-36CB-2470-9B477CF2C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0" y="1701115"/>
            <a:ext cx="71374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52902-893F-2799-1F93-B4E7504B0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13" y="2101509"/>
            <a:ext cx="1399943" cy="570347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E1CC100F-6428-B8C6-1E99-407B51A2E5D3}"/>
              </a:ext>
            </a:extLst>
          </p:cNvPr>
          <p:cNvSpPr/>
          <p:nvPr/>
        </p:nvSpPr>
        <p:spPr>
          <a:xfrm>
            <a:off x="10103005" y="1326996"/>
            <a:ext cx="1884554" cy="640820"/>
          </a:xfrm>
          <a:prstGeom prst="wedgeRectCallout">
            <a:avLst>
              <a:gd name="adj1" fmla="val -20664"/>
              <a:gd name="adj2" fmla="val 912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Why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output</a:t>
            </a:r>
            <a:r>
              <a:rPr lang="zh-CN" altLang="en-US"/>
              <a:t> </a:t>
            </a:r>
            <a:r>
              <a:rPr lang="en-US" altLang="zh-CN"/>
              <a:t>layer?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9933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78CF-0848-448C-ED09-31D08814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5DE0BEB-D0F3-8512-DB5D-AC5D4E07DEDD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Gradient-based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text&#10;&#10;AI-generated content may be incorrect.">
            <a:extLst>
              <a:ext uri="{FF2B5EF4-FFF2-40B4-BE49-F238E27FC236}">
                <a16:creationId xmlns:a16="http://schemas.microsoft.com/office/drawing/2014/main" id="{767FBE4C-B4C8-86BB-3FA9-F8D4485DF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5531"/>
            <a:ext cx="6434254" cy="2794196"/>
          </a:xfrm>
          <a:prstGeom prst="rect">
            <a:avLst/>
          </a:prstGeom>
        </p:spPr>
      </p:pic>
      <p:pic>
        <p:nvPicPr>
          <p:cNvPr id="9" name="Picture 8" descr="A screenshot of a text&#10;&#10;AI-generated content may be incorrect.">
            <a:extLst>
              <a:ext uri="{FF2B5EF4-FFF2-40B4-BE49-F238E27FC236}">
                <a16:creationId xmlns:a16="http://schemas.microsoft.com/office/drawing/2014/main" id="{0AB49D16-49AE-B399-E4E0-09728381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769"/>
            <a:ext cx="6913756" cy="2095700"/>
          </a:xfrm>
          <a:prstGeom prst="rect">
            <a:avLst/>
          </a:prstGeom>
        </p:spPr>
      </p:pic>
      <p:pic>
        <p:nvPicPr>
          <p:cNvPr id="11" name="Picture 10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12C082A8-79C7-2EB3-F199-61645A8F7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055" y="4892629"/>
            <a:ext cx="5719945" cy="1188119"/>
          </a:xfrm>
          <a:prstGeom prst="rect">
            <a:avLst/>
          </a:prstGeom>
        </p:spPr>
      </p:pic>
      <p:pic>
        <p:nvPicPr>
          <p:cNvPr id="13" name="Picture 12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F26D240F-4040-ED19-5240-BB9760345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362" y="1622406"/>
            <a:ext cx="3989038" cy="28478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EE752D-6748-4F91-2209-2BA834E26164}"/>
              </a:ext>
            </a:extLst>
          </p:cNvPr>
          <p:cNvSpPr txBox="1"/>
          <p:nvPr/>
        </p:nvSpPr>
        <p:spPr>
          <a:xfrm>
            <a:off x="79298" y="841286"/>
            <a:ext cx="3768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Examples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attacked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input</a:t>
            </a:r>
            <a:endParaRPr lang="en-CN" sz="2000" b="1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C72AF-A339-AC9B-E8E9-408B821F8B6D}"/>
              </a:ext>
            </a:extLst>
          </p:cNvPr>
          <p:cNvSpPr txBox="1"/>
          <p:nvPr/>
        </p:nvSpPr>
        <p:spPr>
          <a:xfrm>
            <a:off x="7159404" y="1054866"/>
            <a:ext cx="4933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Transfer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from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GPT-2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other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victims</a:t>
            </a:r>
            <a:endParaRPr lang="en-CN" sz="2000" b="1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50268-0BB6-77C0-7B2E-441983C5845D}"/>
              </a:ext>
            </a:extLst>
          </p:cNvPr>
          <p:cNvSpPr txBox="1"/>
          <p:nvPr/>
        </p:nvSpPr>
        <p:spPr>
          <a:xfrm>
            <a:off x="6913756" y="4470301"/>
            <a:ext cx="5051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Compare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clean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adversarial</a:t>
            </a:r>
            <a:r>
              <a:rPr lang="zh-CN" altLang="en-US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accuracies:</a:t>
            </a:r>
            <a:endParaRPr lang="en-CN" sz="2000" b="1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42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EA92-B62C-A269-69F2-6204C053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833D50C-847B-D5F1-8231-73F086CB494F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Gradient-based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3C5B55-9F0B-1F4D-26D4-52090014FD36}"/>
              </a:ext>
            </a:extLst>
          </p:cNvPr>
          <p:cNvSpPr txBox="1"/>
          <p:nvPr/>
        </p:nvSpPr>
        <p:spPr>
          <a:xfrm>
            <a:off x="558800" y="6416797"/>
            <a:ext cx="6966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Wallace,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Universal Adversarial Triggers for Attacking and Analyzing NLP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EMNLP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</a:t>
            </a:r>
            <a:endParaRPr lang="en-CN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0B615-B931-A79F-10B6-7E4DE96C022D}"/>
              </a:ext>
            </a:extLst>
          </p:cNvPr>
          <p:cNvSpPr txBox="1"/>
          <p:nvPr/>
        </p:nvSpPr>
        <p:spPr>
          <a:xfrm>
            <a:off x="558799" y="1075421"/>
            <a:ext cx="1042515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First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universal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</a:t>
            </a:r>
            <a:r>
              <a:rPr lang="zh-CN" altLang="en-US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attacker</a:t>
            </a:r>
            <a:r>
              <a:rPr lang="en-US" altLang="zh-CN" sz="2200" baseline="30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Previous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input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there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fixed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location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input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text?</a:t>
            </a: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 descr="A screenshot of a paper&#10;&#10;AI-generated content may be incorrect.">
            <a:extLst>
              <a:ext uri="{FF2B5EF4-FFF2-40B4-BE49-F238E27FC236}">
                <a16:creationId xmlns:a16="http://schemas.microsoft.com/office/drawing/2014/main" id="{0EF6F980-9A2D-46B6-DB98-B85B1823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810" y="2060306"/>
            <a:ext cx="7124390" cy="4358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944F66-8946-76E8-F952-0BC3688D9550}"/>
              </a:ext>
            </a:extLst>
          </p:cNvPr>
          <p:cNvSpPr txBox="1"/>
          <p:nvPr/>
        </p:nvSpPr>
        <p:spPr>
          <a:xfrm>
            <a:off x="434898" y="2228671"/>
            <a:ext cx="3836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matter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input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is,</a:t>
            </a:r>
            <a:b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location</a:t>
            </a:r>
            <a:b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always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leads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mis-classification.</a:t>
            </a:r>
            <a:endParaRPr lang="en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6E5A3C-FDD3-6F99-C6DD-1CECC4174859}"/>
              </a:ext>
            </a:extLst>
          </p:cNvPr>
          <p:cNvSpPr txBox="1"/>
          <p:nvPr/>
        </p:nvSpPr>
        <p:spPr>
          <a:xfrm>
            <a:off x="434897" y="5173889"/>
            <a:ext cx="32338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Universal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trigger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generate</a:t>
            </a:r>
            <a:b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harmful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generated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FD751-DB41-0502-BDD2-1F00776FFD93}"/>
              </a:ext>
            </a:extLst>
          </p:cNvPr>
          <p:cNvSpPr txBox="1"/>
          <p:nvPr/>
        </p:nvSpPr>
        <p:spPr>
          <a:xfrm>
            <a:off x="434897" y="3706000"/>
            <a:ext cx="32338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Universal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trigger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make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refer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wrong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places.</a:t>
            </a:r>
            <a:endParaRPr lang="en-CN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93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AFB159-EA7F-ED7F-E062-1E135C92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067" y="3036933"/>
            <a:ext cx="30734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4953CA-E6F0-5138-9BBF-4A977852E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067" y="4155950"/>
            <a:ext cx="2527300" cy="419100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6987B46-71AB-535E-F45D-82BE45AD3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74" y="938952"/>
            <a:ext cx="5108007" cy="529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224772-6624-550F-E96B-3B2D6A700ED8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Gradient-based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42E87C-320E-0A84-1C30-2526B52A49D0}"/>
                  </a:ext>
                </a:extLst>
              </p:cNvPr>
              <p:cNvSpPr txBox="1"/>
              <p:nvPr/>
            </p:nvSpPr>
            <p:spPr>
              <a:xfrm>
                <a:off x="0" y="908279"/>
                <a:ext cx="6099716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original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input.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altLang="zh-CN" dirty="0">
                  <a:solidFill>
                    <a:prstClr val="black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𝒕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universal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trigger,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prefixed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dirty="0">
                  <a:solidFill>
                    <a:prstClr val="black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target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class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label.</a:t>
                </a:r>
                <a:endParaRPr lang="en-US" altLang="zh-CN" i="1" dirty="0">
                  <a:solidFill>
                    <a:prstClr val="black"/>
                  </a:solidFill>
                  <a:latin typeface="Cambria Math" panose="02040503050406030204" pitchFamily="18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altLang="zh-CN" i="1" dirty="0">
                  <a:solidFill>
                    <a:prstClr val="black"/>
                  </a:solidFill>
                  <a:latin typeface="Cambria Math" panose="02040503050406030204" pitchFamily="18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𝒆</m:t>
                        </m:r>
                      </m:e>
                      <m:sub>
                        <m:r>
                          <a:rPr lang="en-US" altLang="zh-CN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word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embedding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vector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for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i-th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token.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42E87C-320E-0A84-1C30-2526B52A4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8279"/>
                <a:ext cx="6099716" cy="2031325"/>
              </a:xfrm>
              <a:prstGeom prst="rect">
                <a:avLst/>
              </a:prstGeom>
              <a:blipFill>
                <a:blip r:embed="rId6"/>
                <a:stretch>
                  <a:fillRect t="-1242" b="-3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25E223-25C0-E93E-ABB6-4C46381CBE0C}"/>
                  </a:ext>
                </a:extLst>
              </p:cNvPr>
              <p:cNvSpPr txBox="1"/>
              <p:nvPr/>
            </p:nvSpPr>
            <p:spPr>
              <a:xfrm>
                <a:off x="6612874" y="6118930"/>
                <a:ext cx="55425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min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𝐿</m:t>
                        </m:r>
                      </m:e>
                      <m:sub>
                        <m:r>
                          <a:rPr lang="en-US" altLang="zh-CN" sz="1400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equivalent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to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max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the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likelihood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of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the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wrong</a:t>
                </a:r>
                <a:r>
                  <a:rPr lang="zh-CN" altLang="en-US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14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label</a:t>
                </a:r>
                <a:endParaRPr lang="en-CN" sz="140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25E223-25C0-E93E-ABB6-4C46381C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74" y="6118930"/>
                <a:ext cx="5542543" cy="307777"/>
              </a:xfrm>
              <a:prstGeom prst="rect">
                <a:avLst/>
              </a:prstGeom>
              <a:blipFill>
                <a:blip r:embed="rId7"/>
                <a:stretch>
                  <a:fillRect l="-228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794DAB-E9AF-00F9-D503-71DED5FED5B1}"/>
                  </a:ext>
                </a:extLst>
              </p:cNvPr>
              <p:cNvSpPr txBox="1"/>
              <p:nvPr/>
            </p:nvSpPr>
            <p:spPr>
              <a:xfrm>
                <a:off x="8371426" y="1050337"/>
                <a:ext cx="3735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  <a:cs typeface="Arial" panose="020B0604020202020204" pitchFamily="34" charset="0"/>
                        </a:rPr>
                        <m:t>𝒕</m:t>
                      </m:r>
                    </m:oMath>
                  </m:oMathPara>
                </a14:m>
                <a:endParaRPr lang="en-C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794DAB-E9AF-00F9-D503-71DED5FED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26" y="1050337"/>
                <a:ext cx="3735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3E471A-D218-5705-97E0-DA33D5B9964A}"/>
                  </a:ext>
                </a:extLst>
              </p:cNvPr>
              <p:cNvSpPr txBox="1"/>
              <p:nvPr/>
            </p:nvSpPr>
            <p:spPr>
              <a:xfrm>
                <a:off x="10316760" y="809979"/>
                <a:ext cx="3735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lang="en-CN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3E471A-D218-5705-97E0-DA33D5B99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760" y="809979"/>
                <a:ext cx="3735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E43F7E1-1D6B-10A9-676F-4FAA1D0CB305}"/>
              </a:ext>
            </a:extLst>
          </p:cNvPr>
          <p:cNvSpPr txBox="1"/>
          <p:nvPr/>
        </p:nvSpPr>
        <p:spPr>
          <a:xfrm>
            <a:off x="936703" y="3397799"/>
            <a:ext cx="4085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Sample</a:t>
            </a:r>
            <a:r>
              <a:rPr lang="zh-CN" altLang="en-US"/>
              <a:t> </a:t>
            </a:r>
            <a:r>
              <a:rPr lang="en-US" altLang="zh-CN"/>
              <a:t>many</a:t>
            </a:r>
            <a:r>
              <a:rPr lang="zh-CN" altLang="en-US"/>
              <a:t> </a:t>
            </a:r>
            <a:r>
              <a:rPr lang="en-US" altLang="zh-CN"/>
              <a:t>batches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different</a:t>
            </a:r>
            <a:r>
              <a:rPr lang="zh-CN" altLang="en-US"/>
              <a:t> </a:t>
            </a:r>
            <a:r>
              <a:rPr lang="en-US" altLang="zh-CN"/>
              <a:t>input</a:t>
            </a:r>
          </a:p>
          <a:p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make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trigger</a:t>
            </a:r>
            <a:r>
              <a:rPr lang="zh-CN" altLang="en-US"/>
              <a:t> </a:t>
            </a:r>
            <a:r>
              <a:rPr lang="en-US" altLang="zh-CN"/>
              <a:t>universal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84A14-68C2-870A-4E57-7F706737B8B3}"/>
              </a:ext>
            </a:extLst>
          </p:cNvPr>
          <p:cNvSpPr txBox="1"/>
          <p:nvPr/>
        </p:nvSpPr>
        <p:spPr>
          <a:xfrm>
            <a:off x="936703" y="5397322"/>
            <a:ext cx="4642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practice,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indexes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tokens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(better)</a:t>
            </a:r>
            <a:r>
              <a:rPr lang="zh-CN" altLang="en-US" dirty="0"/>
              <a:t> </a:t>
            </a:r>
            <a:r>
              <a:rPr lang="en-US" altLang="zh-CN" dirty="0"/>
              <a:t>trigger.</a:t>
            </a:r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C03E26-AAF2-A699-8822-CE83C99AFDD0}"/>
                  </a:ext>
                </a:extLst>
              </p:cNvPr>
              <p:cNvSpPr txBox="1"/>
              <p:nvPr/>
            </p:nvSpPr>
            <p:spPr>
              <a:xfrm>
                <a:off x="931445" y="4651650"/>
                <a:ext cx="4385816" cy="646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Ideally,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optimal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should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make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negative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direction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gradient.</a:t>
                </a:r>
                <a:endParaRPr lang="en-CN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C03E26-AAF2-A699-8822-CE83C99A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5" y="4651650"/>
                <a:ext cx="4385816" cy="646587"/>
              </a:xfrm>
              <a:prstGeom prst="rect">
                <a:avLst/>
              </a:prstGeom>
              <a:blipFill>
                <a:blip r:embed="rId10"/>
                <a:stretch>
                  <a:fillRect l="-1156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BEE20A1-DB08-054D-9ECD-FEB1E98FD533}"/>
              </a:ext>
            </a:extLst>
          </p:cNvPr>
          <p:cNvSpPr txBox="1"/>
          <p:nvPr/>
        </p:nvSpPr>
        <p:spPr>
          <a:xfrm>
            <a:off x="3988705" y="3975982"/>
            <a:ext cx="2451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2">
                    <a:lumMod val="25000"/>
                    <a:lumOff val="75000"/>
                  </a:schemeClr>
                </a:solidFill>
              </a:rPr>
              <a:t>require</a:t>
            </a:r>
            <a:r>
              <a:rPr lang="zh-CN" altLang="en-US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altLang="zh-CN">
                <a:solidFill>
                  <a:schemeClr val="tx2">
                    <a:lumMod val="25000"/>
                    <a:lumOff val="75000"/>
                  </a:schemeClr>
                </a:solidFill>
              </a:rPr>
              <a:t>white-box</a:t>
            </a:r>
          </a:p>
          <a:p>
            <a:r>
              <a:rPr lang="en-US" altLang="zh-CN">
                <a:solidFill>
                  <a:schemeClr val="tx2">
                    <a:lumMod val="25000"/>
                    <a:lumOff val="75000"/>
                  </a:schemeClr>
                </a:solidFill>
              </a:rPr>
              <a:t>access</a:t>
            </a:r>
            <a:r>
              <a:rPr lang="zh-CN" altLang="en-US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altLang="zh-CN">
                <a:solidFill>
                  <a:schemeClr val="tx2">
                    <a:lumMod val="25000"/>
                    <a:lumOff val="75000"/>
                  </a:schemeClr>
                </a:solidFill>
              </a:rPr>
              <a:t>to</a:t>
            </a:r>
            <a:r>
              <a:rPr lang="zh-CN" altLang="en-US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altLang="zh-CN">
                <a:solidFill>
                  <a:schemeClr val="tx2">
                    <a:lumMod val="25000"/>
                    <a:lumOff val="75000"/>
                  </a:schemeClr>
                </a:solidFill>
              </a:rPr>
              <a:t>target</a:t>
            </a:r>
            <a:r>
              <a:rPr lang="zh-CN" altLang="en-US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altLang="zh-CN">
                <a:solidFill>
                  <a:schemeClr val="tx2">
                    <a:lumMod val="25000"/>
                    <a:lumOff val="75000"/>
                  </a:schemeClr>
                </a:solidFill>
              </a:rPr>
              <a:t>model</a:t>
            </a:r>
            <a:endParaRPr lang="en-CN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9CEFBD-9DA0-D5C1-E423-4F6A81775B9F}"/>
              </a:ext>
            </a:extLst>
          </p:cNvPr>
          <p:cNvSpPr txBox="1"/>
          <p:nvPr/>
        </p:nvSpPr>
        <p:spPr>
          <a:xfrm>
            <a:off x="503046" y="6415622"/>
            <a:ext cx="6966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Wallace,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etc.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Universal Adversarial Triggers for Attacking and Analyzing NLP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EMNLP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</a:t>
            </a:r>
            <a:endParaRPr lang="en-CN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914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63D9C-AD6D-668C-E85B-901E1BD406D3}"/>
              </a:ext>
            </a:extLst>
          </p:cNvPr>
          <p:cNvSpPr txBox="1"/>
          <p:nvPr/>
        </p:nvSpPr>
        <p:spPr>
          <a:xfrm>
            <a:off x="460231" y="985037"/>
            <a:ext cx="572187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Threa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</a:t>
            </a: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model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Capabilities: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Knowledge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about </a:t>
            </a:r>
            <a:r>
              <a:rPr lang="en-US" dirty="0">
                <a:solidFill>
                  <a:srgbClr val="FFC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data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features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, model </a:t>
            </a:r>
            <a:r>
              <a:rPr lang="en-US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architecture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parameters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, evaluation metrics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Manipulation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of data and models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All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aspects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manipulated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are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called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“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surface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”.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Goals: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Targeted and Untargeted attacks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Privacy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Timing: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During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raining: manipulate training data and models. </a:t>
            </a:r>
            <a:r>
              <a:rPr lang="en-US" i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a.k.a.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poisoning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.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During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inference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: only manipulate test data with fixed models. </a:t>
            </a:r>
            <a:r>
              <a:rPr lang="en-US" i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a.k.a.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evasion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.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 vector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specifies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all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above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aspects.</a:t>
            </a: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FD828DE-A1D0-9645-3CC3-B88D141F721D}"/>
              </a:ext>
            </a:extLst>
          </p:cNvPr>
          <p:cNvSpPr/>
          <p:nvPr/>
        </p:nvSpPr>
        <p:spPr>
          <a:xfrm>
            <a:off x="7422458" y="2562472"/>
            <a:ext cx="415636" cy="201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D6F2FE3-2DB3-7365-1BDB-33673D8C7D8C}"/>
              </a:ext>
            </a:extLst>
          </p:cNvPr>
          <p:cNvSpPr/>
          <p:nvPr/>
        </p:nvSpPr>
        <p:spPr>
          <a:xfrm>
            <a:off x="9829824" y="2541683"/>
            <a:ext cx="415636" cy="201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05A27-CDDF-94B3-7CB3-BFFC72AEC582}"/>
              </a:ext>
            </a:extLst>
          </p:cNvPr>
          <p:cNvSpPr txBox="1"/>
          <p:nvPr/>
        </p:nvSpPr>
        <p:spPr>
          <a:xfrm>
            <a:off x="10423746" y="2454264"/>
            <a:ext cx="1467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9061E4-A8E9-4939-E407-C16EA76FF0BD}"/>
              </a:ext>
            </a:extLst>
          </p:cNvPr>
          <p:cNvGrpSpPr/>
          <p:nvPr/>
        </p:nvGrpSpPr>
        <p:grpSpPr>
          <a:xfrm>
            <a:off x="8050309" y="1862504"/>
            <a:ext cx="1611640" cy="1435699"/>
            <a:chOff x="4401557" y="1647161"/>
            <a:chExt cx="1611640" cy="143569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3396B8-656C-C01C-F02C-5A1684A31119}"/>
                </a:ext>
              </a:extLst>
            </p:cNvPr>
            <p:cNvSpPr/>
            <p:nvPr/>
          </p:nvSpPr>
          <p:spPr>
            <a:xfrm>
              <a:off x="4465294" y="1647161"/>
              <a:ext cx="1547903" cy="1358359"/>
            </a:xfrm>
            <a:prstGeom prst="rect">
              <a:avLst/>
            </a:prstGeom>
            <a:solidFill>
              <a:srgbClr val="84E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 descr="Neural Network Icons - Download Free Vector Icons | Noun Project">
              <a:extLst>
                <a:ext uri="{FF2B5EF4-FFF2-40B4-BE49-F238E27FC236}">
                  <a16:creationId xmlns:a16="http://schemas.microsoft.com/office/drawing/2014/main" id="{DC36AFB6-C63C-5E27-764D-8E2FB7A3E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557" y="1872495"/>
              <a:ext cx="1210365" cy="1210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FA1145-B30F-96D2-DBC8-05A1E83CA41E}"/>
                </a:ext>
              </a:extLst>
            </p:cNvPr>
            <p:cNvSpPr txBox="1"/>
            <p:nvPr/>
          </p:nvSpPr>
          <p:spPr>
            <a:xfrm>
              <a:off x="4467641" y="1715051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</p:grpSp>
      <p:sp>
        <p:nvSpPr>
          <p:cNvPr id="12" name="Vertical Scroll 11">
            <a:extLst>
              <a:ext uri="{FF2B5EF4-FFF2-40B4-BE49-F238E27FC236}">
                <a16:creationId xmlns:a16="http://schemas.microsoft.com/office/drawing/2014/main" id="{B76FF01F-E61B-78FA-6FD3-B101715DEEBB}"/>
              </a:ext>
            </a:extLst>
          </p:cNvPr>
          <p:cNvSpPr/>
          <p:nvPr/>
        </p:nvSpPr>
        <p:spPr>
          <a:xfrm>
            <a:off x="6399351" y="2205672"/>
            <a:ext cx="1075776" cy="873901"/>
          </a:xfrm>
          <a:prstGeom prst="verticalScroll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96DC5-3D2F-6B62-1A1D-B50EF663EA1F}"/>
              </a:ext>
            </a:extLst>
          </p:cNvPr>
          <p:cNvSpPr txBox="1"/>
          <p:nvPr/>
        </p:nvSpPr>
        <p:spPr>
          <a:xfrm>
            <a:off x="6494326" y="2367705"/>
            <a:ext cx="58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DBE406AF-CD6F-35ED-4392-F3B5D0DB4B72}"/>
              </a:ext>
            </a:extLst>
          </p:cNvPr>
          <p:cNvSpPr/>
          <p:nvPr/>
        </p:nvSpPr>
        <p:spPr>
          <a:xfrm>
            <a:off x="8134112" y="427769"/>
            <a:ext cx="1595834" cy="922565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 data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30D20D9-37F5-A1EA-D56C-136BC23F53FC}"/>
              </a:ext>
            </a:extLst>
          </p:cNvPr>
          <p:cNvSpPr/>
          <p:nvPr/>
        </p:nvSpPr>
        <p:spPr>
          <a:xfrm rot="5400000">
            <a:off x="8724211" y="1515587"/>
            <a:ext cx="415636" cy="201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39E7F0-B1C2-CBA1-1557-1398F5FC9F71}"/>
              </a:ext>
            </a:extLst>
          </p:cNvPr>
          <p:cNvSpPr/>
          <p:nvPr/>
        </p:nvSpPr>
        <p:spPr>
          <a:xfrm>
            <a:off x="5891291" y="427769"/>
            <a:ext cx="6283355" cy="3456334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3CDBC-07C5-5316-C2EE-0210028C8294}"/>
              </a:ext>
            </a:extLst>
          </p:cNvPr>
          <p:cNvSpPr txBox="1"/>
          <p:nvPr/>
        </p:nvSpPr>
        <p:spPr>
          <a:xfrm>
            <a:off x="10080779" y="3861232"/>
            <a:ext cx="1838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Attack surface</a:t>
            </a:r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79C227-1138-5F37-0367-15939A1DDB35}"/>
              </a:ext>
            </a:extLst>
          </p:cNvPr>
          <p:cNvCxnSpPr>
            <a:cxnSpLocks/>
          </p:cNvCxnSpPr>
          <p:nvPr/>
        </p:nvCxnSpPr>
        <p:spPr>
          <a:xfrm flipH="1" flipV="1">
            <a:off x="7422458" y="2952480"/>
            <a:ext cx="1630672" cy="1496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CCC946-77F6-2064-6251-C4662AACE640}"/>
              </a:ext>
            </a:extLst>
          </p:cNvPr>
          <p:cNvCxnSpPr>
            <a:cxnSpLocks/>
          </p:cNvCxnSpPr>
          <p:nvPr/>
        </p:nvCxnSpPr>
        <p:spPr>
          <a:xfrm flipV="1">
            <a:off x="9205530" y="1408709"/>
            <a:ext cx="0" cy="3003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8ED007-1E59-5338-992D-6352D6F95F5A}"/>
              </a:ext>
            </a:extLst>
          </p:cNvPr>
          <p:cNvCxnSpPr>
            <a:cxnSpLocks/>
          </p:cNvCxnSpPr>
          <p:nvPr/>
        </p:nvCxnSpPr>
        <p:spPr>
          <a:xfrm flipV="1">
            <a:off x="9357931" y="3376829"/>
            <a:ext cx="158960" cy="1035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526E6AA7-90A8-773B-93D5-74AFECE9BEF2}"/>
              </a:ext>
            </a:extLst>
          </p:cNvPr>
          <p:cNvSpPr/>
          <p:nvPr/>
        </p:nvSpPr>
        <p:spPr>
          <a:xfrm>
            <a:off x="9587150" y="3461433"/>
            <a:ext cx="142324" cy="308005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0B321271-3A69-17A7-84B2-31DE57199353}"/>
              </a:ext>
            </a:extLst>
          </p:cNvPr>
          <p:cNvSpPr/>
          <p:nvPr/>
        </p:nvSpPr>
        <p:spPr>
          <a:xfrm>
            <a:off x="9043072" y="1368782"/>
            <a:ext cx="142324" cy="308005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019D1B81-88EF-5203-3289-A59E51BF83D8}"/>
              </a:ext>
            </a:extLst>
          </p:cNvPr>
          <p:cNvSpPr/>
          <p:nvPr/>
        </p:nvSpPr>
        <p:spPr>
          <a:xfrm>
            <a:off x="7497142" y="3135411"/>
            <a:ext cx="142324" cy="308005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 descr="Hacker - Free computer icons">
            <a:extLst>
              <a:ext uri="{FF2B5EF4-FFF2-40B4-BE49-F238E27FC236}">
                <a16:creationId xmlns:a16="http://schemas.microsoft.com/office/drawing/2014/main" id="{04D8B92D-0582-1CD5-F1A4-8C8DF048A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292" y="4480102"/>
            <a:ext cx="1370547" cy="13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CFEB71-521D-238E-27E4-FC4C0AE737AB}"/>
              </a:ext>
            </a:extLst>
          </p:cNvPr>
          <p:cNvSpPr txBox="1"/>
          <p:nvPr/>
        </p:nvSpPr>
        <p:spPr>
          <a:xfrm>
            <a:off x="9136645" y="1392010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Learning algorithm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972968-6898-D0AE-6ADD-B0C2CD253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746" y="3301644"/>
            <a:ext cx="564676" cy="3080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3E58605-37B4-5D8B-9191-BD7F87B30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5468" y="851575"/>
            <a:ext cx="289169" cy="26692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61DF3F31-0212-7974-FA9F-85BD877E2F64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Problem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settings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EF101-289D-DEC0-5229-C16A81380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202" y="1344094"/>
            <a:ext cx="4619943" cy="31420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FCF8C5-E431-CFBC-5DD9-AA14B9D97377}"/>
              </a:ext>
            </a:extLst>
          </p:cNvPr>
          <p:cNvCxnSpPr/>
          <p:nvPr/>
        </p:nvCxnSpPr>
        <p:spPr>
          <a:xfrm flipV="1">
            <a:off x="7408857" y="1712655"/>
            <a:ext cx="3524036" cy="2116476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E8E7BE-D3FB-472C-F811-DEBB1F275CBC}"/>
              </a:ext>
            </a:extLst>
          </p:cNvPr>
          <p:cNvSpPr txBox="1"/>
          <p:nvPr/>
        </p:nvSpPr>
        <p:spPr>
          <a:xfrm>
            <a:off x="10227401" y="2214377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Approximating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B8E21-C836-7694-734C-744E6A414B6B}"/>
              </a:ext>
            </a:extLst>
          </p:cNvPr>
          <p:cNvSpPr txBox="1"/>
          <p:nvPr/>
        </p:nvSpPr>
        <p:spPr>
          <a:xfrm>
            <a:off x="9732528" y="964599"/>
            <a:ext cx="121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CF0BA9-A180-66B6-1021-3C232D20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651" y="2580393"/>
            <a:ext cx="3175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A8BCC-41A1-2539-1DAB-9FF6B1029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965" y="4285772"/>
            <a:ext cx="355777" cy="379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F9BBFB-711B-4536-90C0-BD09F17F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664" y="4282963"/>
            <a:ext cx="317500" cy="3810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A3353F2-40F9-00C6-779E-AEB3131C0CDE}"/>
              </a:ext>
            </a:extLst>
          </p:cNvPr>
          <p:cNvSpPr/>
          <p:nvPr/>
        </p:nvSpPr>
        <p:spPr>
          <a:xfrm rot="10800000">
            <a:off x="8524164" y="4456219"/>
            <a:ext cx="383010" cy="138747"/>
          </a:xfrm>
          <a:prstGeom prst="rightArrow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E061B3-3539-3163-1EFF-7B15252FFD3C}"/>
                  </a:ext>
                </a:extLst>
              </p:cNvPr>
              <p:cNvSpPr txBox="1"/>
              <p:nvPr/>
            </p:nvSpPr>
            <p:spPr>
              <a:xfrm>
                <a:off x="558799" y="838210"/>
                <a:ext cx="5840611" cy="5724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Threa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</a:t>
                </a: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model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Capabilities:</a:t>
                </a:r>
              </a:p>
              <a:p>
                <a:pPr marL="1257300" lvl="2" indent="-342900">
                  <a:buFont typeface="Wingdings" pitchFamily="2" charset="2"/>
                  <a:buChar char="§"/>
                </a:pPr>
                <a:r>
                  <a:rPr lang="en-US" sz="16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Knowing the </a:t>
                </a:r>
                <a:r>
                  <a:rPr lang="en-US" sz="1600" dirty="0">
                    <a:solidFill>
                      <a:srgbClr val="FF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target model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(white-box)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vs. an </a:t>
                </a:r>
                <a:r>
                  <a:rPr lang="en-US" sz="1600" dirty="0">
                    <a:solidFill>
                      <a:schemeClr val="accent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approximating model</a:t>
                </a:r>
                <a:r>
                  <a:rPr lang="zh-CN" altLang="en-US" sz="1600" dirty="0">
                    <a:solidFill>
                      <a:schemeClr val="accent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solidFill>
                      <a:schemeClr val="accent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(black-box)</a:t>
                </a:r>
                <a:endParaRPr lang="en-US" sz="16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Goal: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change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output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another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class.</a:t>
                </a: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Wingdings" pitchFamily="2" charset="2"/>
                  <a:buChar char="§"/>
                </a:pPr>
                <a:r>
                  <a:rPr lang="en-US" sz="16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In the binary classification case, Targeted and Untargeted attacks are the same</a:t>
                </a:r>
                <a:r>
                  <a:rPr lang="en-US" altLang="zh-CN" sz="16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Timing:</a:t>
                </a:r>
              </a:p>
              <a:p>
                <a:pPr marL="1257300" lvl="2" indent="-342900">
                  <a:buFont typeface="Wingdings" pitchFamily="2" charset="2"/>
                  <a:buChar char="§"/>
                </a:pPr>
                <a:r>
                  <a:rPr lang="en-US" altLang="zh-CN" sz="16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Inference</a:t>
                </a:r>
                <a:r>
                  <a:rPr lang="en-US" sz="16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: can only manipulate test data with fixed models.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 attacker change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</a:t>
                </a: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the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logit</a:t>
                </a: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from 	to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    </a:t>
                </a: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so that the prediction changes from positive to negative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Logit: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𝑧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Decreasing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is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equivalent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moving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x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in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opposite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direction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Arial" panose="020B0604020202020204" pitchFamily="34" charset="0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This is common in security applications such as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spam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email</a:t>
                </a:r>
                <a:r>
                  <a:rPr 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detection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or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finance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(e.g.,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Alipay).</a:t>
                </a: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E061B3-3539-3163-1EFF-7B15252FF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99" y="838210"/>
                <a:ext cx="5840611" cy="5724644"/>
              </a:xfrm>
              <a:prstGeom prst="rect">
                <a:avLst/>
              </a:prstGeom>
              <a:blipFill>
                <a:blip r:embed="rId6"/>
                <a:stretch>
                  <a:fillRect l="-1302" t="-887" r="-1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B3AC6ED-CC42-1DCD-616E-46EB868EB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835" y="3800256"/>
            <a:ext cx="284268" cy="3032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02BD23-D048-8288-C4CB-D7912C31C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803" y="3829131"/>
            <a:ext cx="236506" cy="2838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01BD2F-CFE8-7FCF-A755-FE55E3ED5E77}"/>
              </a:ext>
            </a:extLst>
          </p:cNvPr>
          <p:cNvSpPr txBox="1"/>
          <p:nvPr/>
        </p:nvSpPr>
        <p:spPr>
          <a:xfrm>
            <a:off x="6056109" y="4877738"/>
            <a:ext cx="60977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Cannot change too much since the change may be detectable while the original functionality of        can be lost.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540D09-6B70-7620-83B1-918A2D3C0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710" y="5557047"/>
            <a:ext cx="232928" cy="2484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2C136F8-A75D-E819-BF00-005A49C166C3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Evasion</a:t>
            </a:r>
            <a:r>
              <a:rPr lang="zh-CN" altLang="en-US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03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7E1F2-4793-551C-082F-059E30955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089FA99-2326-5DB7-10FA-6A58F68141B1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Gradient-based attacks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9">
                <a:extLst>
                  <a:ext uri="{FF2B5EF4-FFF2-40B4-BE49-F238E27FC236}">
                    <a16:creationId xmlns:a16="http://schemas.microsoft.com/office/drawing/2014/main" id="{C4BE46B5-F0C7-E849-750F-96B41FE3559E}"/>
                  </a:ext>
                </a:extLst>
              </p:cNvPr>
              <p:cNvSpPr txBox="1"/>
              <p:nvPr/>
            </p:nvSpPr>
            <p:spPr>
              <a:xfrm>
                <a:off x="558800" y="1138100"/>
                <a:ext cx="8499790" cy="4294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Goal: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find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a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n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adversarial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input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to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make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the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model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output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something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different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than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for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the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benign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input.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Constraint: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the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adversarial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input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should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be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close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to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the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original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input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for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stealthiness.</a:t>
                </a:r>
              </a:p>
              <a:p>
                <a:pPr marL="685800" lvl="1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Otherwise,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it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easy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to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be</a:t>
                </a:r>
                <a:r>
                  <a:rPr lang="zh-CN" altLang="en-US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detected.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Gradient</a:t>
                </a:r>
                <a:r>
                  <a:rPr lang="zh-CN" altLang="en-US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of</a:t>
                </a:r>
                <a:r>
                  <a:rPr lang="zh-CN" altLang="en-US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a</a:t>
                </a:r>
                <a:r>
                  <a:rPr lang="zh-CN" altLang="en-US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model</a:t>
                </a:r>
                <a:r>
                  <a:rPr lang="zh-CN" altLang="en-US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helps</a:t>
                </a:r>
                <a:r>
                  <a:rPr lang="zh-CN" altLang="en-US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find</a:t>
                </a:r>
                <a:r>
                  <a:rPr lang="zh-CN" altLang="en-US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an</a:t>
                </a:r>
                <a:r>
                  <a:rPr lang="zh-CN" altLang="en-US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attacking</a:t>
                </a:r>
                <a:r>
                  <a:rPr lang="zh-CN" altLang="en-US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input.</a:t>
                </a:r>
              </a:p>
              <a:p>
                <a:pPr marL="685800" lvl="1" indent="-228600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/>
                </a:pP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decrease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prediction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of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original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class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(in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fastest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way),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follow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opposite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gradient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of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that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class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w.r.t.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input.</a:t>
                </a:r>
              </a:p>
              <a:p>
                <a:pPr marL="685800" lvl="1" indent="-228600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/>
                </a:pP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For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logistic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regression</a:t>
                </a:r>
                <a:r>
                  <a:rPr lang="zh-CN" altLang="en-US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sigmoid</m:t>
                    </m:r>
                    <m:r>
                      <a:rPr lang="zh-CN" altLang="en-US" sz="1800" b="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1800" b="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𝑧</m:t>
                    </m:r>
                    <m:r>
                      <a:rPr lang="en-US" altLang="zh-CN" sz="1800" b="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kern="0" dirty="0">
                    <a:solidFill>
                      <a:sysClr val="windowText" lastClr="000000"/>
                    </a:solidFill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0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sigmoid</m:t>
                    </m:r>
                    <m:r>
                      <a:rPr lang="zh-CN" altLang="en-US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cs typeface="Arial" panose="020B0604020202020204" pitchFamily="34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800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 marL="1200150" lvl="2" indent="-285750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  <m:r>
                      <a:rPr kumimoji="1" lang="en-US" altLang="zh-CN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  <m:r>
                      <a:rPr kumimoji="1" lang="en-US" altLang="zh-CN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kumimoji="1" lang="en-US" altLang="zh-CN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kumimoji="1" lang="en-US" altLang="zh-CN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zh-CN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𝑤</m:t>
                    </m:r>
                  </m:oMath>
                </a14:m>
                <a:endParaRPr lang="en-US" altLang="zh-CN" kern="0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500"/>
                  </a:spcBef>
                  <a:defRPr/>
                </a:pPr>
                <a:endParaRPr lang="en-US" altLang="zh-CN" sz="2200" dirty="0">
                  <a:solidFill>
                    <a:prstClr val="black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The pipeline</a:t>
                </a:r>
              </a:p>
            </p:txBody>
          </p:sp>
        </mc:Choice>
        <mc:Fallback xmlns="">
          <p:sp>
            <p:nvSpPr>
              <p:cNvPr id="8" name="TextBox 9">
                <a:extLst>
                  <a:ext uri="{FF2B5EF4-FFF2-40B4-BE49-F238E27FC236}">
                    <a16:creationId xmlns:a16="http://schemas.microsoft.com/office/drawing/2014/main" id="{C4BE46B5-F0C7-E849-750F-96B41FE3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138100"/>
                <a:ext cx="8499790" cy="4294252"/>
              </a:xfrm>
              <a:prstGeom prst="rect">
                <a:avLst/>
              </a:prstGeom>
              <a:blipFill>
                <a:blip r:embed="rId2"/>
                <a:stretch>
                  <a:fillRect l="-896" t="-1770" b="-17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43">
            <a:extLst>
              <a:ext uri="{FF2B5EF4-FFF2-40B4-BE49-F238E27FC236}">
                <a16:creationId xmlns:a16="http://schemas.microsoft.com/office/drawing/2014/main" id="{BCED88CB-A036-3121-B5AA-C2633BCFE9BE}"/>
              </a:ext>
            </a:extLst>
          </p:cNvPr>
          <p:cNvCxnSpPr>
            <a:cxnSpLocks/>
          </p:cNvCxnSpPr>
          <p:nvPr/>
        </p:nvCxnSpPr>
        <p:spPr>
          <a:xfrm>
            <a:off x="9430067" y="3081616"/>
            <a:ext cx="16338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44">
            <a:extLst>
              <a:ext uri="{FF2B5EF4-FFF2-40B4-BE49-F238E27FC236}">
                <a16:creationId xmlns:a16="http://schemas.microsoft.com/office/drawing/2014/main" id="{4DB846B2-6A0C-BCEC-4A6B-3571B9A49EEF}"/>
              </a:ext>
            </a:extLst>
          </p:cNvPr>
          <p:cNvCxnSpPr>
            <a:cxnSpLocks/>
          </p:cNvCxnSpPr>
          <p:nvPr/>
        </p:nvCxnSpPr>
        <p:spPr>
          <a:xfrm flipH="1" flipV="1">
            <a:off x="9429263" y="1939088"/>
            <a:ext cx="4520" cy="1159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51">
            <a:extLst>
              <a:ext uri="{FF2B5EF4-FFF2-40B4-BE49-F238E27FC236}">
                <a16:creationId xmlns:a16="http://schemas.microsoft.com/office/drawing/2014/main" id="{0FB5861D-C55F-BAFA-4CDF-CCF3740AB472}"/>
              </a:ext>
            </a:extLst>
          </p:cNvPr>
          <p:cNvCxnSpPr>
            <a:cxnSpLocks/>
          </p:cNvCxnSpPr>
          <p:nvPr/>
        </p:nvCxnSpPr>
        <p:spPr>
          <a:xfrm flipV="1">
            <a:off x="9565315" y="2089125"/>
            <a:ext cx="1418182" cy="862875"/>
          </a:xfrm>
          <a:prstGeom prst="curved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55">
            <a:extLst>
              <a:ext uri="{FF2B5EF4-FFF2-40B4-BE49-F238E27FC236}">
                <a16:creationId xmlns:a16="http://schemas.microsoft.com/office/drawing/2014/main" id="{27A40402-ECD7-A0CE-962B-9659B7EF7F03}"/>
              </a:ext>
            </a:extLst>
          </p:cNvPr>
          <p:cNvCxnSpPr/>
          <p:nvPr/>
        </p:nvCxnSpPr>
        <p:spPr>
          <a:xfrm flipV="1">
            <a:off x="10469671" y="2089125"/>
            <a:ext cx="746331" cy="1170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56">
            <a:extLst>
              <a:ext uri="{FF2B5EF4-FFF2-40B4-BE49-F238E27FC236}">
                <a16:creationId xmlns:a16="http://schemas.microsoft.com/office/drawing/2014/main" id="{458E16E3-AED2-87B3-CADD-7628C4400563}"/>
              </a:ext>
            </a:extLst>
          </p:cNvPr>
          <p:cNvCxnSpPr>
            <a:cxnSpLocks/>
          </p:cNvCxnSpPr>
          <p:nvPr/>
        </p:nvCxnSpPr>
        <p:spPr>
          <a:xfrm flipV="1">
            <a:off x="9985428" y="2436415"/>
            <a:ext cx="484244" cy="50126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24">
                <a:extLst>
                  <a:ext uri="{FF2B5EF4-FFF2-40B4-BE49-F238E27FC236}">
                    <a16:creationId xmlns:a16="http://schemas.microsoft.com/office/drawing/2014/main" id="{96618F17-94D9-7645-D4FA-E6DA0343F7FD}"/>
                  </a:ext>
                </a:extLst>
              </p:cNvPr>
              <p:cNvSpPr txBox="1"/>
              <p:nvPr/>
            </p:nvSpPr>
            <p:spPr>
              <a:xfrm>
                <a:off x="10779206" y="3120371"/>
                <a:ext cx="284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990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oMath>
                  </m:oMathPara>
                </a14:m>
                <a:endParaRPr kumimoji="1" lang="zh-CN" altLang="en-US" kern="0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24">
                <a:extLst>
                  <a:ext uri="{FF2B5EF4-FFF2-40B4-BE49-F238E27FC236}">
                    <a16:creationId xmlns:a16="http://schemas.microsoft.com/office/drawing/2014/main" id="{96618F17-94D9-7645-D4FA-E6DA0343F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206" y="3120371"/>
                <a:ext cx="2847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D831642-F2D7-6FE8-4BCF-109E17DBA439}"/>
                  </a:ext>
                </a:extLst>
              </p:cNvPr>
              <p:cNvSpPr txBox="1"/>
              <p:nvPr/>
            </p:nvSpPr>
            <p:spPr>
              <a:xfrm>
                <a:off x="10408236" y="2476085"/>
                <a:ext cx="1783764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9909"/>
                <a:r>
                  <a:rPr kumimoji="1" lang="en-US" altLang="zh-CN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Gradient</a:t>
                </a:r>
                <a:r>
                  <a:rPr kumimoji="1" lang="zh-CN" altLang="en-US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kumimoji="1"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</m:oMath>
                </a14:m>
                <a:endParaRPr kumimoji="1" lang="zh-CN" altLang="en-US" kern="0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D831642-F2D7-6FE8-4BCF-109E17DBA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236" y="2476085"/>
                <a:ext cx="1783764" cy="499560"/>
              </a:xfrm>
              <a:prstGeom prst="rect">
                <a:avLst/>
              </a:prstGeom>
              <a:blipFill>
                <a:blip r:embed="rId4"/>
                <a:stretch>
                  <a:fillRect l="-2817" b="-48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>
            <a:extLst>
              <a:ext uri="{FF2B5EF4-FFF2-40B4-BE49-F238E27FC236}">
                <a16:creationId xmlns:a16="http://schemas.microsoft.com/office/drawing/2014/main" id="{5C0897A4-5099-B7FE-2048-8427D5F288CD}"/>
              </a:ext>
            </a:extLst>
          </p:cNvPr>
          <p:cNvSpPr/>
          <p:nvPr/>
        </p:nvSpPr>
        <p:spPr>
          <a:xfrm>
            <a:off x="797092" y="5523051"/>
            <a:ext cx="1438052" cy="8027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B5344ED-4B21-7652-B7F2-A9D7CD143A1C}"/>
                  </a:ext>
                </a:extLst>
              </p:cNvPr>
              <p:cNvSpPr txBox="1"/>
              <p:nvPr/>
            </p:nvSpPr>
            <p:spPr>
              <a:xfrm>
                <a:off x="888813" y="5613987"/>
                <a:ext cx="12328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Benign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input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kumimoji="1" lang="zh-CN" altLang="en-US" kern="0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B5344ED-4B21-7652-B7F2-A9D7CD143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13" y="5613987"/>
                <a:ext cx="1232830" cy="646331"/>
              </a:xfrm>
              <a:prstGeom prst="rect">
                <a:avLst/>
              </a:prstGeom>
              <a:blipFill>
                <a:blip r:embed="rId5"/>
                <a:stretch>
                  <a:fillRect t="-5882" b="-137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圆角矩形 22">
            <a:extLst>
              <a:ext uri="{FF2B5EF4-FFF2-40B4-BE49-F238E27FC236}">
                <a16:creationId xmlns:a16="http://schemas.microsoft.com/office/drawing/2014/main" id="{3C0A78D8-6FC8-0847-C76C-01F21783683D}"/>
              </a:ext>
            </a:extLst>
          </p:cNvPr>
          <p:cNvSpPr/>
          <p:nvPr/>
        </p:nvSpPr>
        <p:spPr>
          <a:xfrm>
            <a:off x="3478198" y="5523050"/>
            <a:ext cx="1438052" cy="8027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B61432A-FD30-43C8-E633-3A24E417B897}"/>
                  </a:ext>
                </a:extLst>
              </p:cNvPr>
              <p:cNvSpPr txBox="1"/>
              <p:nvPr/>
            </p:nvSpPr>
            <p:spPr>
              <a:xfrm>
                <a:off x="3621179" y="5601252"/>
                <a:ext cx="1152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Output: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B61432A-FD30-43C8-E633-3A24E417B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179" y="5601252"/>
                <a:ext cx="1152089" cy="646331"/>
              </a:xfrm>
              <a:prstGeom prst="rect">
                <a:avLst/>
              </a:prstGeom>
              <a:blipFill>
                <a:blip r:embed="rId6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圆角矩形 24">
            <a:extLst>
              <a:ext uri="{FF2B5EF4-FFF2-40B4-BE49-F238E27FC236}">
                <a16:creationId xmlns:a16="http://schemas.microsoft.com/office/drawing/2014/main" id="{8957CA2A-8E6F-A76F-D894-CCEFD75A0582}"/>
              </a:ext>
            </a:extLst>
          </p:cNvPr>
          <p:cNvSpPr/>
          <p:nvPr/>
        </p:nvSpPr>
        <p:spPr>
          <a:xfrm>
            <a:off x="6309210" y="5525146"/>
            <a:ext cx="1438052" cy="8027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01DAE88-02C4-EB7D-A5BE-2A752B0CB966}"/>
                  </a:ext>
                </a:extLst>
              </p:cNvPr>
              <p:cNvSpPr txBox="1"/>
              <p:nvPr/>
            </p:nvSpPr>
            <p:spPr>
              <a:xfrm>
                <a:off x="6325828" y="5532933"/>
                <a:ext cx="1508302" cy="779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Gradients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：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kumimoji="1" lang="en-US" altLang="zh-CN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r>
                            <a:rPr kumimoji="1" lang="en-US" altLang="zh-CN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kumimoji="1" lang="en-US" altLang="zh-CN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kumimoji="1" lang="en-US" altLang="zh-CN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kumimoji="1" lang="en-US" altLang="zh-CN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01DAE88-02C4-EB7D-A5BE-2A752B0CB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28" y="5532933"/>
                <a:ext cx="1508302" cy="779701"/>
              </a:xfrm>
              <a:prstGeom prst="rect">
                <a:avLst/>
              </a:prstGeom>
              <a:blipFill>
                <a:blip r:embed="rId7"/>
                <a:stretch>
                  <a:fillRect l="-2521" t="-3175" r="-25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圆角矩形 26">
            <a:extLst>
              <a:ext uri="{FF2B5EF4-FFF2-40B4-BE49-F238E27FC236}">
                <a16:creationId xmlns:a16="http://schemas.microsoft.com/office/drawing/2014/main" id="{74091392-1FA1-B80B-661D-3B11FF331A85}"/>
              </a:ext>
            </a:extLst>
          </p:cNvPr>
          <p:cNvSpPr/>
          <p:nvPr/>
        </p:nvSpPr>
        <p:spPr>
          <a:xfrm>
            <a:off x="9499549" y="5523050"/>
            <a:ext cx="2053914" cy="8027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AE3ED31-ECF9-4327-2748-8CF555ECE4F0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2235144" y="5924417"/>
            <a:ext cx="124305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6DEB051-4D28-0CE5-9FAE-889D4E70F6AC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4916250" y="5924417"/>
            <a:ext cx="1392960" cy="2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C9C0F93-51C3-8D19-5811-2924B670C745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7747262" y="5924417"/>
            <a:ext cx="1752287" cy="2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15A779F-4C0F-E280-F384-59D801C428D7}"/>
              </a:ext>
            </a:extLst>
          </p:cNvPr>
          <p:cNvSpPr txBox="1"/>
          <p:nvPr/>
        </p:nvSpPr>
        <p:spPr>
          <a:xfrm>
            <a:off x="2396363" y="5330106"/>
            <a:ext cx="1081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forward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088C418-1F06-D190-C7F1-81F7FDB58D59}"/>
              </a:ext>
            </a:extLst>
          </p:cNvPr>
          <p:cNvSpPr txBox="1"/>
          <p:nvPr/>
        </p:nvSpPr>
        <p:spPr>
          <a:xfrm>
            <a:off x="4870303" y="5271999"/>
            <a:ext cx="143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Back</a:t>
            </a:r>
          </a:p>
          <a:p>
            <a:pPr algn="ctr"/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Propagation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74B16E3-3C79-9F50-31D5-A3D45A27029B}"/>
              </a:ext>
            </a:extLst>
          </p:cNvPr>
          <p:cNvSpPr txBox="1"/>
          <p:nvPr/>
        </p:nvSpPr>
        <p:spPr>
          <a:xfrm>
            <a:off x="7677012" y="5431975"/>
            <a:ext cx="1892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Update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input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6295B9A-3D87-F3E9-9788-5F46602CEBC2}"/>
                  </a:ext>
                </a:extLst>
              </p:cNvPr>
              <p:cNvSpPr txBox="1"/>
              <p:nvPr/>
            </p:nvSpPr>
            <p:spPr>
              <a:xfrm>
                <a:off x="9795163" y="5773718"/>
                <a:ext cx="1438052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400" b="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400" b="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1400" b="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1400" b="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1" lang="en-US" altLang="zh-CN" sz="1400" b="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𝑥</m:t>
                      </m:r>
                      <m:r>
                        <a:rPr kumimoji="1" lang="en-US" altLang="zh-CN" sz="1400" b="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1400" b="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sz="1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kumimoji="1" lang="en-US" altLang="zh-CN" sz="1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r>
                            <a:rPr kumimoji="1" lang="en-US" altLang="zh-CN" sz="1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kumimoji="1" lang="en-US" altLang="zh-CN" sz="1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kumimoji="1" lang="en-US" altLang="zh-CN" sz="1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1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kumimoji="1" lang="en-US" altLang="zh-CN" sz="1400" b="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6295B9A-3D87-F3E9-9788-5F46602CE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163" y="5773718"/>
                <a:ext cx="1438052" cy="502702"/>
              </a:xfrm>
              <a:prstGeom prst="rect">
                <a:avLst/>
              </a:prstGeom>
              <a:blipFill>
                <a:blip r:embed="rId8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87B7C-1E42-4756-C618-BA717F897D45}"/>
                  </a:ext>
                </a:extLst>
              </p:cNvPr>
              <p:cNvSpPr txBox="1"/>
              <p:nvPr/>
            </p:nvSpPr>
            <p:spPr>
              <a:xfrm>
                <a:off x="8597723" y="1837468"/>
                <a:ext cx="901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kumimoji="1" lang="en-US" altLang="zh-CN" sz="1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kumimoji="1" lang="en-US" altLang="zh-CN" sz="1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kumimoji="1" lang="en-US" altLang="zh-CN" sz="1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CN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87B7C-1E42-4756-C618-BA717F89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723" y="1837468"/>
                <a:ext cx="901826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AD4A746-B6DD-B1C9-C062-540C07F2F5B6}"/>
              </a:ext>
            </a:extLst>
          </p:cNvPr>
          <p:cNvSpPr txBox="1"/>
          <p:nvPr/>
        </p:nvSpPr>
        <p:spPr>
          <a:xfrm>
            <a:off x="9499549" y="5511011"/>
            <a:ext cx="2053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adversarial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input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866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431670-5FF7-0FBB-6B92-3484859FF026}"/>
                  </a:ext>
                </a:extLst>
              </p:cNvPr>
              <p:cNvSpPr txBox="1"/>
              <p:nvPr/>
            </p:nvSpPr>
            <p:spPr>
              <a:xfrm>
                <a:off x="609600" y="908279"/>
                <a:ext cx="10904555" cy="5039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Input: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</a:t>
                </a: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riginal input 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   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,</a:t>
                </a: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 target model 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           </a:t>
                </a: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 with fixed parameters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Attacker solves either the following optimization problems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 first term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the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likelihood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of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classifying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into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class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0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so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that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the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model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will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misclassify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the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adversarial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input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𝒙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′</m:t>
                    </m:r>
                  </m:oMath>
                </a14:m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into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class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1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en-US" sz="22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For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logistic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regression,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likelihood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is</a:t>
                </a: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Maximizing this term is to minimize the similarity between the target model parameter      and the </a:t>
                </a:r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adversarial</a:t>
                </a:r>
                <a:r>
                  <a:rPr 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instance</a:t>
                </a:r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′</m:t>
                    </m:r>
                  </m:oMath>
                </a14:m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The second term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of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Microsoft YaHei UI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)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or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constraint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of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ea typeface="Microsoft YaHei UI" panose="020B0503020204020204" pitchFamily="34" charset="-122"/>
                    <a:cs typeface="Times New Roman" panose="02020603050405020304" pitchFamily="18" charset="0"/>
                  </a:rPr>
                  <a:t>II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)</a:t>
                </a: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tries to make little change to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    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en-US" sz="22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  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or</a:t>
                </a:r>
                <a:r>
                  <a:rPr lang="zh-CN" alt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200" i="1" dirty="0">
                    <a:latin typeface="Times New Roman" panose="02020603050405020304" pitchFamily="18" charset="0"/>
                    <a:ea typeface="Microsoft YaHei UI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is a hyperparameter to 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balance</a:t>
                </a:r>
                <a:r>
                  <a:rPr lang="en-US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 the two aims</a:t>
                </a:r>
                <a:r>
                  <a:rPr lang="en-US" altLang="zh-CN" sz="2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en-US" sz="22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431670-5FF7-0FBB-6B92-3484859F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08279"/>
                <a:ext cx="10904555" cy="5039713"/>
              </a:xfrm>
              <a:prstGeom prst="rect">
                <a:avLst/>
              </a:prstGeom>
              <a:blipFill>
                <a:blip r:embed="rId3"/>
                <a:stretch>
                  <a:fillRect l="-698" t="-754" r="-466" b="-2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38E7A94-C115-3A2D-CE9A-49788A771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249" y="5122381"/>
            <a:ext cx="294669" cy="27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1E1793-ABC0-15B1-62B5-795234328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48" y="5561046"/>
            <a:ext cx="136085" cy="186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D09788-EDC2-1ECB-5E28-FEC7DB1BC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6107" y="4272623"/>
            <a:ext cx="300162" cy="171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7BF13C-6FE4-1246-B6DF-FC4878D57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0284" y="1054714"/>
            <a:ext cx="267757" cy="153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632D0F-46F0-63F2-A99F-78711EA80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825" y="944265"/>
            <a:ext cx="313733" cy="2952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A8E802-47E1-AF28-7869-E8587A453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6088" y="958480"/>
            <a:ext cx="935446" cy="3006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52C9F5-5B63-2369-8910-C9D49FCDA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082" y="1863439"/>
            <a:ext cx="4670117" cy="517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240DC6-CCC7-B760-9B9F-E6BF03CF1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1972" y="1743769"/>
            <a:ext cx="2790030" cy="7571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FA07ADB-0EA1-B3F3-6468-8503732727CE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Evading a logistic regression model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94DF0-9559-F08B-CBF0-EA4CB9E7566A}"/>
              </a:ext>
            </a:extLst>
          </p:cNvPr>
          <p:cNvSpPr txBox="1"/>
          <p:nvPr/>
        </p:nvSpPr>
        <p:spPr>
          <a:xfrm>
            <a:off x="10888918" y="1863439"/>
            <a:ext cx="5264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II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)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B4D0BF-C042-521F-83C4-672038C7F86F}"/>
              </a:ext>
            </a:extLst>
          </p:cNvPr>
          <p:cNvSpPr txBox="1"/>
          <p:nvPr/>
        </p:nvSpPr>
        <p:spPr>
          <a:xfrm>
            <a:off x="6218803" y="1861516"/>
            <a:ext cx="5264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)</a:t>
            </a:r>
            <a:endParaRPr lang="en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A65E4B-7F53-8195-4ADD-C7C8F2C2FC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6487" y="3785607"/>
            <a:ext cx="4209506" cy="3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9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CFFF83-6F49-6089-A887-B284966994DA}"/>
              </a:ext>
            </a:extLst>
          </p:cNvPr>
          <p:cNvSpPr txBox="1"/>
          <p:nvPr/>
        </p:nvSpPr>
        <p:spPr>
          <a:xfrm>
            <a:off x="220617" y="1213893"/>
            <a:ext cx="69334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Choosing </a:t>
            </a:r>
            <a:r>
              <a:rPr lang="en-US" alt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cost function for the modification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Simple version: treat all features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 same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This is problematic in practice: some features are easier to manipulate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than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others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practice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Weighted version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ach feature has a weight to denote the cost of modification.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E.g.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one’s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annual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income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easier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change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than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one’s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nationality.</a:t>
            </a: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However, this weights must be set manually according to domain knowledge.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76191-572E-A6E2-C4AA-677F314A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77" y="2049124"/>
            <a:ext cx="3657600" cy="660400"/>
          </a:xfrm>
          <a:prstGeom prst="rect">
            <a:avLst/>
          </a:prstGeom>
        </p:spPr>
      </p:pic>
      <p:pic>
        <p:nvPicPr>
          <p:cNvPr id="5122" name="Picture 2" descr="Contour plot in MATLAB with constraints - Stack Overflow">
            <a:extLst>
              <a:ext uri="{FF2B5EF4-FFF2-40B4-BE49-F238E27FC236}">
                <a16:creationId xmlns:a16="http://schemas.microsoft.com/office/drawing/2014/main" id="{3F9F470E-5D3C-F8E2-97A2-809BE9177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84" y="2286576"/>
            <a:ext cx="4007232" cy="326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D75CF142-2C67-3119-3DE8-C9269BE53197}"/>
              </a:ext>
            </a:extLst>
          </p:cNvPr>
          <p:cNvSpPr/>
          <p:nvPr/>
        </p:nvSpPr>
        <p:spPr>
          <a:xfrm>
            <a:off x="8392394" y="2905558"/>
            <a:ext cx="109330" cy="119270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13E8F-8F74-2938-9E22-BEB1CE7AA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977" y="3755705"/>
            <a:ext cx="2882900" cy="6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C2CEEA-0BBE-6977-5885-8AAD01DDA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056" y="4703419"/>
            <a:ext cx="1032013" cy="2150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4F644-C67F-30CB-79A6-D8DAC1F11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638" y="2285054"/>
            <a:ext cx="1032013" cy="2150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0C256A-F28B-93E0-7A1B-8BA01CBCE5B2}"/>
              </a:ext>
            </a:extLst>
          </p:cNvPr>
          <p:cNvSpPr txBox="1"/>
          <p:nvPr/>
        </p:nvSpPr>
        <p:spPr>
          <a:xfrm>
            <a:off x="7286618" y="1007625"/>
            <a:ext cx="4820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General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non-linear</a:t>
            </a:r>
          </a:p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</a:t>
            </a:r>
          </a:p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contour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(colors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indicates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values).</a:t>
            </a: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049223-B5F2-2C21-50B2-504B6ADA53FF}"/>
              </a:ext>
            </a:extLst>
          </p:cNvPr>
          <p:cNvCxnSpPr>
            <a:cxnSpLocks/>
          </p:cNvCxnSpPr>
          <p:nvPr/>
        </p:nvCxnSpPr>
        <p:spPr>
          <a:xfrm flipV="1">
            <a:off x="8501724" y="2614804"/>
            <a:ext cx="682124" cy="3723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E2995E5-C918-216A-D2EF-F45F229CB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8960" y="1361724"/>
            <a:ext cx="1333500" cy="228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FE018D1-C077-218B-8C20-803C46BD6CFF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Evading a logistic regression model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6A4C30-5EE3-D48B-F043-2D27C21BE95B}"/>
              </a:ext>
            </a:extLst>
          </p:cNvPr>
          <p:cNvCxnSpPr>
            <a:cxnSpLocks/>
          </p:cNvCxnSpPr>
          <p:nvPr/>
        </p:nvCxnSpPr>
        <p:spPr>
          <a:xfrm>
            <a:off x="8501724" y="3061202"/>
            <a:ext cx="682124" cy="945965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68F381-354E-8B5F-C75B-2C598E29FEDE}"/>
              </a:ext>
            </a:extLst>
          </p:cNvPr>
          <p:cNvCxnSpPr>
            <a:cxnSpLocks/>
            <a:stCxn id="5" idx="4"/>
          </p:cNvCxnSpPr>
          <p:nvPr/>
        </p:nvCxnSpPr>
        <p:spPr>
          <a:xfrm flipV="1">
            <a:off x="8501724" y="2645588"/>
            <a:ext cx="1951703" cy="37924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59BBE5-B4A8-7D7B-0BF3-5D202575FA46}"/>
              </a:ext>
            </a:extLst>
          </p:cNvPr>
          <p:cNvSpPr txBox="1"/>
          <p:nvPr/>
        </p:nvSpPr>
        <p:spPr>
          <a:xfrm>
            <a:off x="7037832" y="5496672"/>
            <a:ext cx="5154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two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solid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lines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indicate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feasible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attack,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though</a:t>
            </a:r>
            <a:b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requires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traveling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across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infeasible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regions.</a:t>
            </a:r>
          </a:p>
          <a:p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dashed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indicates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infeasible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attack.</a:t>
            </a:r>
            <a:endParaRPr lang="en-US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D1AF4A9-827A-2DB7-5BE8-86588F2F4363}"/>
              </a:ext>
            </a:extLst>
          </p:cNvPr>
          <p:cNvSpPr txBox="1"/>
          <p:nvPr/>
        </p:nvSpPr>
        <p:spPr>
          <a:xfrm>
            <a:off x="304649" y="6132583"/>
            <a:ext cx="604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US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stackoverflow.com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/questions/42141543/contour-plot-in-</a:t>
            </a:r>
            <a:r>
              <a:rPr lang="en-US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matlab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-with-constraints</a:t>
            </a:r>
          </a:p>
        </p:txBody>
      </p:sp>
    </p:spTree>
    <p:extLst>
      <p:ext uri="{BB962C8B-B14F-4D97-AF65-F5344CB8AC3E}">
        <p14:creationId xmlns:p14="http://schemas.microsoft.com/office/powerpoint/2010/main" val="189132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B852C-8DE6-9CD3-2F83-B6F1102B1741}"/>
              </a:ext>
            </a:extLst>
          </p:cNvPr>
          <p:cNvSpPr txBox="1"/>
          <p:nvPr/>
        </p:nvSpPr>
        <p:spPr>
          <a:xfrm>
            <a:off x="400373" y="930462"/>
            <a:ext cx="753313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Solv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</a:t>
            </a: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Use the simple gradient </a:t>
            </a:r>
            <a:r>
              <a:rPr lang="en-US" altLang="zh-CN" sz="2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sz="2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scent</a:t>
            </a: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algorithm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for </a:t>
            </a:r>
            <a:r>
              <a:rPr lang="en-US" sz="2000" i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t=</a:t>
            </a:r>
            <a:r>
              <a:rPr lang="en-US" altLang="zh-CN" sz="2000" i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sz="2000" i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2, … T</a:t>
            </a:r>
            <a:r>
              <a:rPr lang="en-US" altLang="zh-CN" sz="2000" i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-1</a:t>
            </a:r>
            <a:endParaRPr lang="en-US" sz="2000" i="1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Calculate the gradient of the attacking objective</a:t>
            </a:r>
          </a:p>
          <a:p>
            <a:pPr marL="1257300" lvl="2" indent="-342900">
              <a:buFont typeface="Wingdings" pitchFamily="2" charset="2"/>
              <a:buChar char="§"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Update the current attacking input with the gradient</a:t>
            </a:r>
          </a:p>
          <a:p>
            <a:pPr marL="1257300" lvl="2" indent="-342900">
              <a:buFont typeface="Wingdings" pitchFamily="2" charset="2"/>
              <a:buChar char="§"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If change the prediction successfully, exit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.</a:t>
            </a: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Interpret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ation: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ove away from    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but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not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too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far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away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from</a:t>
            </a: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BBBD24-1D50-3397-43B2-2F99F834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61" y="5219546"/>
            <a:ext cx="252000" cy="14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AC538-3B56-6F64-79E9-A2AF7F7F4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745" y="5448198"/>
            <a:ext cx="267750" cy="252000"/>
          </a:xfrm>
          <a:prstGeom prst="rect">
            <a:avLst/>
          </a:prstGeom>
        </p:spPr>
      </p:pic>
      <p:pic>
        <p:nvPicPr>
          <p:cNvPr id="6146" name="Picture 2" descr="Plotting the decision boundary of a logistic regression model">
            <a:extLst>
              <a:ext uri="{FF2B5EF4-FFF2-40B4-BE49-F238E27FC236}">
                <a16:creationId xmlns:a16="http://schemas.microsoft.com/office/drawing/2014/main" id="{7027F0AC-4023-46C9-5C67-85AE45781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92" y="2192149"/>
            <a:ext cx="4567583" cy="34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9862286B-B2BB-3F1E-90CB-B038FB88932C}"/>
              </a:ext>
            </a:extLst>
          </p:cNvPr>
          <p:cNvSpPr/>
          <p:nvPr/>
        </p:nvSpPr>
        <p:spPr>
          <a:xfrm>
            <a:off x="10847170" y="3785116"/>
            <a:ext cx="109330" cy="1192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66875-8650-5FCA-43EA-72C2367312AD}"/>
              </a:ext>
            </a:extLst>
          </p:cNvPr>
          <p:cNvCxnSpPr>
            <a:cxnSpLocks/>
          </p:cNvCxnSpPr>
          <p:nvPr/>
        </p:nvCxnSpPr>
        <p:spPr>
          <a:xfrm flipV="1">
            <a:off x="9448102" y="3880612"/>
            <a:ext cx="1399068" cy="618118"/>
          </a:xfrm>
          <a:prstGeom prst="straightConnector1">
            <a:avLst/>
          </a:prstGeom>
          <a:ln w="22225"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EA02A7-6375-B1DA-F9CB-AB8C68F3B4AF}"/>
              </a:ext>
            </a:extLst>
          </p:cNvPr>
          <p:cNvCxnSpPr>
            <a:cxnSpLocks/>
          </p:cNvCxnSpPr>
          <p:nvPr/>
        </p:nvCxnSpPr>
        <p:spPr>
          <a:xfrm flipH="1">
            <a:off x="10588474" y="3113298"/>
            <a:ext cx="368026" cy="863415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130DA95-D17E-3D1F-8131-FB80B00F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750" y="2934896"/>
            <a:ext cx="177800" cy="10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366B6A-8B55-026E-8F7A-1671E0C40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124" y="3578331"/>
            <a:ext cx="222099" cy="20903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25D4EF-3602-9ECC-54DB-9B88CA9E5DD6}"/>
              </a:ext>
            </a:extLst>
          </p:cNvPr>
          <p:cNvCxnSpPr>
            <a:cxnSpLocks/>
          </p:cNvCxnSpPr>
          <p:nvPr/>
        </p:nvCxnSpPr>
        <p:spPr>
          <a:xfrm flipH="1">
            <a:off x="10847170" y="3914009"/>
            <a:ext cx="15080" cy="15820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093D04-8E0D-3BC9-0CE3-27CB8D2063DC}"/>
              </a:ext>
            </a:extLst>
          </p:cNvPr>
          <p:cNvSpPr txBox="1"/>
          <p:nvPr/>
        </p:nvSpPr>
        <p:spPr>
          <a:xfrm>
            <a:off x="10665732" y="4511000"/>
            <a:ext cx="1162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Evading</a:t>
            </a:r>
          </a:p>
          <a:p>
            <a:r>
              <a:rPr lang="en-US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direction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16EEF-5F3D-5433-3FC0-A176F9B10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71" y="2728837"/>
            <a:ext cx="35687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39969-AE42-94A9-428E-688B16FEBE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784" y="930462"/>
            <a:ext cx="4670117" cy="517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72DFF-AF28-1BB4-F086-26EF37FA12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973" y="4013222"/>
            <a:ext cx="5283200" cy="2667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A65765-4EE6-188E-1928-16F4E2522EB5}"/>
              </a:ext>
            </a:extLst>
          </p:cNvPr>
          <p:cNvCxnSpPr>
            <a:cxnSpLocks/>
          </p:cNvCxnSpPr>
          <p:nvPr/>
        </p:nvCxnSpPr>
        <p:spPr>
          <a:xfrm flipH="1">
            <a:off x="10752920" y="4053515"/>
            <a:ext cx="81907" cy="13615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9786E8-9CBD-1AFD-6B6F-79B874C24D85}"/>
              </a:ext>
            </a:extLst>
          </p:cNvPr>
          <p:cNvCxnSpPr>
            <a:cxnSpLocks/>
          </p:cNvCxnSpPr>
          <p:nvPr/>
        </p:nvCxnSpPr>
        <p:spPr>
          <a:xfrm flipH="1">
            <a:off x="10588474" y="4198337"/>
            <a:ext cx="154516" cy="1308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672454-E7ED-5541-99D6-437AA434C9D1}"/>
              </a:ext>
            </a:extLst>
          </p:cNvPr>
          <p:cNvCxnSpPr>
            <a:cxnSpLocks/>
          </p:cNvCxnSpPr>
          <p:nvPr/>
        </p:nvCxnSpPr>
        <p:spPr>
          <a:xfrm flipH="1">
            <a:off x="10360761" y="4326840"/>
            <a:ext cx="227713" cy="1308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4C2B42B-4C98-597C-4D69-9D8EE17DB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847" y="4032970"/>
            <a:ext cx="222099" cy="13484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F1C30F7-B6A1-DAE9-82D1-F5F5CC5BA7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0356" y="4208331"/>
            <a:ext cx="222100" cy="134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01170-2C56-EFFC-D2EC-840735C2F5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3984" y="5950383"/>
            <a:ext cx="7086600" cy="2667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F280ED4-BE09-AC47-B550-B8B1A5239B6B}"/>
              </a:ext>
            </a:extLst>
          </p:cNvPr>
          <p:cNvSpPr txBox="1">
            <a:spLocks/>
          </p:cNvSpPr>
          <p:nvPr/>
        </p:nvSpPr>
        <p:spPr>
          <a:xfrm>
            <a:off x="558800" y="26722"/>
            <a:ext cx="11023600" cy="88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AC8E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Evading a logistic regression model</a:t>
            </a:r>
            <a:endParaRPr lang="en-US" dirty="0">
              <a:solidFill>
                <a:srgbClr val="AC8E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E37AAB9-DEBD-06F4-0356-D82C7AB13CA6}"/>
              </a:ext>
            </a:extLst>
          </p:cNvPr>
          <p:cNvSpPr/>
          <p:nvPr/>
        </p:nvSpPr>
        <p:spPr>
          <a:xfrm rot="5400000">
            <a:off x="7478538" y="5592519"/>
            <a:ext cx="222520" cy="15918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15DBE1-A8E3-7161-31B7-AB1214A87E64}"/>
              </a:ext>
            </a:extLst>
          </p:cNvPr>
          <p:cNvSpPr txBox="1"/>
          <p:nvPr/>
        </p:nvSpPr>
        <p:spPr>
          <a:xfrm>
            <a:off x="6721451" y="6499698"/>
            <a:ext cx="1736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l</a:t>
            </a:r>
            <a:r>
              <a:rPr lang="en-US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way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negative</a:t>
            </a:r>
            <a:endParaRPr lang="en-CN" sz="160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DECC79-88BA-5A84-EE01-00B6F8B73A15}"/>
              </a:ext>
            </a:extLst>
          </p:cNvPr>
          <p:cNvCxnSpPr>
            <a:cxnSpLocks/>
          </p:cNvCxnSpPr>
          <p:nvPr/>
        </p:nvCxnSpPr>
        <p:spPr>
          <a:xfrm flipV="1">
            <a:off x="8645870" y="1045688"/>
            <a:ext cx="410081" cy="2599"/>
          </a:xfrm>
          <a:prstGeom prst="straightConnector1">
            <a:avLst/>
          </a:prstGeom>
          <a:ln w="22225"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5FC3F0-B794-672F-2517-8007D1DCED92}"/>
              </a:ext>
            </a:extLst>
          </p:cNvPr>
          <p:cNvCxnSpPr>
            <a:cxnSpLocks/>
          </p:cNvCxnSpPr>
          <p:nvPr/>
        </p:nvCxnSpPr>
        <p:spPr>
          <a:xfrm flipV="1">
            <a:off x="8645870" y="1652787"/>
            <a:ext cx="410081" cy="2599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CFEE92-A042-BD16-42F7-1088CC5941B7}"/>
              </a:ext>
            </a:extLst>
          </p:cNvPr>
          <p:cNvCxnSpPr>
            <a:cxnSpLocks/>
          </p:cNvCxnSpPr>
          <p:nvPr/>
        </p:nvCxnSpPr>
        <p:spPr>
          <a:xfrm flipV="1">
            <a:off x="8645868" y="2307375"/>
            <a:ext cx="410081" cy="2599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791B03-38E4-BAA3-C8A0-6015321EE839}"/>
              </a:ext>
            </a:extLst>
          </p:cNvPr>
          <p:cNvSpPr txBox="1"/>
          <p:nvPr/>
        </p:nvSpPr>
        <p:spPr>
          <a:xfrm>
            <a:off x="9215037" y="787977"/>
            <a:ext cx="2065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one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big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step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attack</a:t>
            </a:r>
          </a:p>
          <a:p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but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too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far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away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from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endParaRPr lang="en-CN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E2052C-84AC-07B4-A30F-6B31F2FAA12B}"/>
              </a:ext>
            </a:extLst>
          </p:cNvPr>
          <p:cNvSpPr txBox="1"/>
          <p:nvPr/>
        </p:nvSpPr>
        <p:spPr>
          <a:xfrm>
            <a:off x="9215037" y="1388963"/>
            <a:ext cx="2065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multiple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small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steps</a:t>
            </a:r>
          </a:p>
          <a:p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cross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boundary.</a:t>
            </a:r>
            <a:endParaRPr lang="en-CN" sz="14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A51B82-19AC-D21A-7842-A2E85CDA8E3E}"/>
              </a:ext>
            </a:extLst>
          </p:cNvPr>
          <p:cNvSpPr txBox="1"/>
          <p:nvPr/>
        </p:nvSpPr>
        <p:spPr>
          <a:xfrm>
            <a:off x="9215036" y="2040763"/>
            <a:ext cx="2065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direction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positive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class.</a:t>
            </a:r>
            <a:endParaRPr lang="en-CN" sz="140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34B64FBF-54BC-57AA-5A7C-307BE45701A7}"/>
              </a:ext>
            </a:extLst>
          </p:cNvPr>
          <p:cNvSpPr txBox="1"/>
          <p:nvPr/>
        </p:nvSpPr>
        <p:spPr>
          <a:xfrm>
            <a:off x="304649" y="6132583"/>
            <a:ext cx="604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</a:t>
            </a:r>
          </a:p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US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scipython.com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/blog/plotting-the-decision-boundary-of-a-logistic-regression-model/</a:t>
            </a:r>
          </a:p>
        </p:txBody>
      </p:sp>
    </p:spTree>
    <p:extLst>
      <p:ext uri="{BB962C8B-B14F-4D97-AF65-F5344CB8AC3E}">
        <p14:creationId xmlns:p14="http://schemas.microsoft.com/office/powerpoint/2010/main" val="3456359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4244</TotalTime>
  <Words>4382</Words>
  <Application>Microsoft Macintosh PowerPoint</Application>
  <PresentationFormat>Widescreen</PresentationFormat>
  <Paragraphs>587</Paragraphs>
  <Slides>33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Microsoft YaHei</vt:lpstr>
      <vt:lpstr>Microsoft YaHei UI</vt:lpstr>
      <vt:lpstr>Aptos</vt:lpstr>
      <vt:lpstr>Aptos Display</vt:lpstr>
      <vt:lpstr>Arial</vt:lpstr>
      <vt:lpstr>Cambria Math</vt:lpstr>
      <vt:lpstr>Courier New</vt:lpstr>
      <vt:lpstr>Monaco</vt:lpstr>
      <vt:lpstr>Times New Roman</vt:lpstr>
      <vt:lpstr>Wingdings</vt:lpstr>
      <vt:lpstr>Office Theme</vt:lpstr>
      <vt:lpstr>AIAA 5047 Responsible AI 2025 Fall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谢思泓 Sihong XIE</dc:creator>
  <cp:lastModifiedBy>谢思泓 Sihong XIE</cp:lastModifiedBy>
  <cp:revision>705</cp:revision>
  <cp:lastPrinted>2025-10-10T00:52:17Z</cp:lastPrinted>
  <dcterms:created xsi:type="dcterms:W3CDTF">2025-10-07T09:04:22Z</dcterms:created>
  <dcterms:modified xsi:type="dcterms:W3CDTF">2025-12-29T02:55:20Z</dcterms:modified>
</cp:coreProperties>
</file>